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1" r:id="rId2"/>
    <p:sldMasterId id="2147483687" r:id="rId3"/>
  </p:sldMasterIdLst>
  <p:notesMasterIdLst>
    <p:notesMasterId r:id="rId85"/>
  </p:notesMasterIdLst>
  <p:handoutMasterIdLst>
    <p:handoutMasterId r:id="rId86"/>
  </p:handoutMasterIdLst>
  <p:sldIdLst>
    <p:sldId id="274" r:id="rId4"/>
    <p:sldId id="276" r:id="rId5"/>
    <p:sldId id="449" r:id="rId6"/>
    <p:sldId id="456" r:id="rId7"/>
    <p:sldId id="453" r:id="rId8"/>
    <p:sldId id="452" r:id="rId9"/>
    <p:sldId id="457" r:id="rId10"/>
    <p:sldId id="458" r:id="rId11"/>
    <p:sldId id="459" r:id="rId12"/>
    <p:sldId id="454" r:id="rId13"/>
    <p:sldId id="460" r:id="rId14"/>
    <p:sldId id="461" r:id="rId15"/>
    <p:sldId id="463" r:id="rId16"/>
    <p:sldId id="467" r:id="rId17"/>
    <p:sldId id="468" r:id="rId18"/>
    <p:sldId id="469" r:id="rId19"/>
    <p:sldId id="470" r:id="rId20"/>
    <p:sldId id="471" r:id="rId21"/>
    <p:sldId id="472" r:id="rId22"/>
    <p:sldId id="473" r:id="rId23"/>
    <p:sldId id="474" r:id="rId24"/>
    <p:sldId id="508" r:id="rId25"/>
    <p:sldId id="479" r:id="rId26"/>
    <p:sldId id="475" r:id="rId27"/>
    <p:sldId id="476" r:id="rId28"/>
    <p:sldId id="480" r:id="rId29"/>
    <p:sldId id="481" r:id="rId30"/>
    <p:sldId id="482" r:id="rId31"/>
    <p:sldId id="483" r:id="rId32"/>
    <p:sldId id="484" r:id="rId33"/>
    <p:sldId id="485" r:id="rId34"/>
    <p:sldId id="477" r:id="rId35"/>
    <p:sldId id="486" r:id="rId36"/>
    <p:sldId id="487" r:id="rId37"/>
    <p:sldId id="488" r:id="rId38"/>
    <p:sldId id="478" r:id="rId39"/>
    <p:sldId id="489" r:id="rId40"/>
    <p:sldId id="490" r:id="rId41"/>
    <p:sldId id="465" r:id="rId42"/>
    <p:sldId id="495" r:id="rId43"/>
    <p:sldId id="497" r:id="rId44"/>
    <p:sldId id="491" r:id="rId45"/>
    <p:sldId id="492" r:id="rId46"/>
    <p:sldId id="496" r:id="rId47"/>
    <p:sldId id="498" r:id="rId48"/>
    <p:sldId id="501" r:id="rId49"/>
    <p:sldId id="499" r:id="rId50"/>
    <p:sldId id="500" r:id="rId51"/>
    <p:sldId id="502" r:id="rId52"/>
    <p:sldId id="503" r:id="rId53"/>
    <p:sldId id="493" r:id="rId54"/>
    <p:sldId id="506" r:id="rId55"/>
    <p:sldId id="504" r:id="rId56"/>
    <p:sldId id="505" r:id="rId57"/>
    <p:sldId id="507" r:id="rId58"/>
    <p:sldId id="519" r:id="rId59"/>
    <p:sldId id="520" r:id="rId60"/>
    <p:sldId id="521" r:id="rId61"/>
    <p:sldId id="522" r:id="rId62"/>
    <p:sldId id="523" r:id="rId63"/>
    <p:sldId id="524" r:id="rId64"/>
    <p:sldId id="525" r:id="rId65"/>
    <p:sldId id="526" r:id="rId66"/>
    <p:sldId id="527" r:id="rId67"/>
    <p:sldId id="528" r:id="rId68"/>
    <p:sldId id="529" r:id="rId69"/>
    <p:sldId id="530" r:id="rId70"/>
    <p:sldId id="531" r:id="rId71"/>
    <p:sldId id="532" r:id="rId72"/>
    <p:sldId id="533" r:id="rId73"/>
    <p:sldId id="534" r:id="rId74"/>
    <p:sldId id="535" r:id="rId75"/>
    <p:sldId id="536" r:id="rId76"/>
    <p:sldId id="537" r:id="rId77"/>
    <p:sldId id="538" r:id="rId78"/>
    <p:sldId id="540" r:id="rId79"/>
    <p:sldId id="542" r:id="rId80"/>
    <p:sldId id="349" r:id="rId81"/>
    <p:sldId id="543" r:id="rId82"/>
    <p:sldId id="431" r:id="rId83"/>
    <p:sldId id="392" r:id="rId8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8DC9E"/>
    <a:srgbClr val="603A14"/>
    <a:srgbClr val="E85C0E"/>
    <a:srgbClr val="BAB398"/>
    <a:srgbClr val="ADA485"/>
    <a:srgbClr val="C6C0AA"/>
    <a:srgbClr val="663606"/>
    <a:srgbClr val="663106"/>
    <a:srgbClr val="FBEEDC"/>
    <a:srgbClr val="FBEEC9"/>
  </p:clrMru>
  <p:extLst>
    <p:ext uri="{E76CE94A-603C-4142-B9EB-6D1370010A27}">
      <p14:discardImageEditData xmlns="" xmlns:p14="http://schemas.microsoft.com/office/powerpoint/2010/main" val="1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73" autoAdjust="0"/>
    <p:restoredTop sz="94087" autoAdjust="0"/>
  </p:normalViewPr>
  <p:slideViewPr>
    <p:cSldViewPr>
      <p:cViewPr varScale="1">
        <p:scale>
          <a:sx n="86" d="100"/>
          <a:sy n="86" d="100"/>
        </p:scale>
        <p:origin x="-438" y="-7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954" y="-258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tableStyles" Target="tableStyles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3/14/2016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=""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="" xmlns:p14="http://schemas.microsoft.com/office/powerpoint/2010/main" val="2352572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="" xmlns:p14="http://schemas.microsoft.com/office/powerpoint/2010/main" val="3349648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04961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9083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20891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5949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0B8EC9-54F1-4A87-854D-1953FCF076C1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830566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9AB3D-9A8B-4687-9BC4-24CDAE87BF70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809582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47943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75445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29C710-25CF-4D01-B3F6-BF356FF42CE6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534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4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69166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F1E388-2289-42FE-9487-863858157005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661292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21017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198507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3617945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3131165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9396225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6911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202306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peg"/><Relationship Id="rId4" Type="http://schemas.openxmlformats.org/officeDocument/2006/relationships/image" Target="../media/image2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oracle.com/javase/8/docs/api/java/util/Formatter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://thumbs.imagekind.com/member/e0efd513-821a-48e3-862b-509421fc5dcb/uploadedartwork/650X650/f8cac265-11a0-4002-a577-61c6ca8ab4cc.jp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77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73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0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-basics" TargetMode="External"/><Relationship Id="rId10" Type="http://schemas.openxmlformats.org/officeDocument/2006/relationships/image" Target="../media/image72.png"/><Relationship Id="rId19" Type="http://schemas.openxmlformats.org/officeDocument/2006/relationships/image" Target="../media/image76.png"/><Relationship Id="rId4" Type="http://schemas.openxmlformats.org/officeDocument/2006/relationships/image" Target="../media/image69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uni.bg/trainings/coursesinstances/details/2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13" Type="http://schemas.openxmlformats.org/officeDocument/2006/relationships/image" Target="../media/image8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33594" y="533400"/>
            <a:ext cx="8132718" cy="1476352"/>
          </a:xfrm>
        </p:spPr>
        <p:txBody>
          <a:bodyPr>
            <a:normAutofit/>
          </a:bodyPr>
          <a:lstStyle/>
          <a:p>
            <a:r>
              <a:rPr lang="en-US" dirty="0" smtClean="0"/>
              <a:t>Java Syntax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33594" y="1981200"/>
            <a:ext cx="8132718" cy="179374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Data Types, Variables, Operators, Expressions, Statements, Console I/O, Conditional Statements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descr="D:\_WORK PROJECTS\Nakov\Presentation Slides Design\STORE\Software University Foundation Logo BG and ENG black WHITOUT background CMYK.png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3656012" y="4140042"/>
            <a:ext cx="7834099" cy="2108358"/>
          </a:xfrm>
          <a:prstGeom prst="rect">
            <a:avLst/>
          </a:prstGeom>
        </p:spPr>
      </p:pic>
      <p:pic>
        <p:nvPicPr>
          <p:cNvPr id="13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5006357" y="374702"/>
            <a:ext cx="1483305" cy="14833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</a:t>
            </a:r>
            <a:r>
              <a:rPr lang="en-US" dirty="0" smtClean="0"/>
              <a:t>Types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371600"/>
            <a:ext cx="10363198" cy="48474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 = 0.33f;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 = 1.67;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sum = f + 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fSum = f + d; // This will not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compile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infinity = 3.14 / 0;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System.out.println(f); // 0.33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System.out.println(d); // 1.67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System.out.println(sum);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2.000000013113022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3674994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floating-point arithmetic sometime works incorrectly</a:t>
            </a:r>
          </a:p>
          <a:p>
            <a:pPr lvl="1"/>
            <a:r>
              <a:rPr lang="en-US" dirty="0" smtClean="0"/>
              <a:t>Don't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 smtClean="0"/>
              <a:t> for financial calculations!</a:t>
            </a:r>
          </a:p>
          <a:p>
            <a:r>
              <a:rPr lang="en-US" dirty="0" smtClean="0"/>
              <a:t>In Java use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BigDecimal</a:t>
            </a:r>
            <a:r>
              <a:rPr lang="en-US" b="1" dirty="0" smtClean="0"/>
              <a:t> </a:t>
            </a:r>
            <a:r>
              <a:rPr lang="en-US" dirty="0" smtClean="0"/>
              <a:t>class for financial calculations: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BigDecimal</a:t>
            </a:r>
            <a:endParaRPr lang="en-US" noProof="1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3479155"/>
            <a:ext cx="10363198" cy="26930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java.math.BigDecimal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bigF = new BigDecimal("0.33");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 = new BigDecimal("1.67");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bigSum = bigF.add(bigD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System.out.println(bigSum); // 2.00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8419548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4068612"/>
            <a:ext cx="8077200" cy="1560290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dirty="0" smtClean="0"/>
              <a:t>Floating-Point and </a:t>
            </a:r>
            <a:r>
              <a:rPr lang="en-US" noProof="1" smtClean="0"/>
              <a:t>BigDecimal</a:t>
            </a:r>
            <a:r>
              <a:rPr lang="en-US" dirty="0" smtClean="0"/>
              <a:t> Types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7579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42" name="Picture 2" descr="Imagination.vg by sub.sit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2" y="1143000"/>
            <a:ext cx="5981700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35957554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Boolean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Primitive Data Types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905000"/>
            <a:ext cx="10363198" cy="135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b = true;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System.out.println(b); // true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System.out.println(!b); // false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624" y="3048000"/>
            <a:ext cx="4777788" cy="319755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99716" y="3522584"/>
            <a:ext cx="11804822" cy="685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Character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22117" y="4392304"/>
            <a:ext cx="10363198" cy="18004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'</a:t>
            </a:r>
            <a:r>
              <a:rPr lang="ru-RU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ю';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System.out.println(ch);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'\u03A9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\\ </a:t>
            </a:r>
            <a:r>
              <a:rPr lang="el-G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Ω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System.out.println(ch);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847012" y="1627496"/>
            <a:ext cx="3188579" cy="998592"/>
          </a:xfrm>
          <a:prstGeom prst="wedgeRoundRectCallout">
            <a:avLst>
              <a:gd name="adj1" fmla="val -42728"/>
              <a:gd name="adj2" fmla="val 1079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Enable Unicode in the Eclipse console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286153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57025" y="1047669"/>
            <a:ext cx="5632986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Boolean and Character Types</a:t>
            </a:r>
            <a:endParaRPr lang="en-US" dirty="0"/>
          </a:p>
        </p:txBody>
      </p:sp>
      <p:pic>
        <p:nvPicPr>
          <p:cNvPr id="56324" name="Picture 4" descr="http://rds.yahoo.com/_ylt=A0WTefY9gApLzNsAoMKjzbkF/SIG=1342dk0vc/EXP=1259065789/**http%3A/www.flashbackj.com/red_giant/text_anarchy/images/rg_main_text_anarchy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895436"/>
            <a:ext cx="6629400" cy="2276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6" name="Picture 4" descr="http://thefonts.com/M/AlphaGifs/GreekUni.g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507253"/>
            <a:ext cx="2358710" cy="2167094"/>
          </a:xfrm>
          <a:prstGeom prst="roundRect">
            <a:avLst>
              <a:gd name="adj" fmla="val 3271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>
              <a:rot lat="462730" lon="1462506" rev="21493022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sp>
        <p:nvSpPr>
          <p:cNvPr id="7" name="TextBox 6"/>
          <p:cNvSpPr txBox="1"/>
          <p:nvPr/>
        </p:nvSpPr>
        <p:spPr>
          <a:xfrm rot="20689231">
            <a:off x="9890142" y="4303215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357025" y="2862366"/>
            <a:ext cx="5632987" cy="719034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9" name="Picture 2" descr="Mastermind by Harri_1970.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0" y="1264132"/>
            <a:ext cx="2825215" cy="2059474"/>
          </a:xfrm>
          <a:prstGeom prst="roundRect">
            <a:avLst>
              <a:gd name="adj" fmla="val 11803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 rot="445021">
            <a:off x="927766" y="5060540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1043126">
            <a:off x="1004134" y="3856465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136459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class</a:t>
            </a:r>
          </a:p>
          <a:p>
            <a:pPr lvl="1"/>
            <a:r>
              <a:rPr lang="en-US" dirty="0" smtClean="0"/>
              <a:t>Represents </a:t>
            </a:r>
            <a:r>
              <a:rPr lang="en-US" dirty="0"/>
              <a:t>a sequence of characters</a:t>
            </a:r>
          </a:p>
          <a:p>
            <a:pPr lvl="1"/>
            <a:r>
              <a:rPr lang="en-US" dirty="0" smtClean="0"/>
              <a:t>Has </a:t>
            </a:r>
            <a:r>
              <a:rPr lang="en-US" dirty="0"/>
              <a:t>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</a:t>
            </a:r>
            <a:r>
              <a:rPr lang="en-US" dirty="0" smtClean="0"/>
              <a:t>concatenated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 operator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000"/>
            <a:ext cx="6248400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Java";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443413" y="1600200"/>
            <a:ext cx="3954860" cy="3915229"/>
            <a:chOff x="7443413" y="1600200"/>
            <a:chExt cx="3954860" cy="3915229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055429" y="2959398"/>
              <a:ext cx="973670" cy="2556031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74848" y="4253887"/>
              <a:ext cx="14334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54" y="5142369"/>
            <a:ext cx="5645974" cy="4855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="" xmlns:p14="http://schemas.microsoft.com/office/powerpoint/2010/main" val="389322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Concatenating </a:t>
            </a:r>
            <a:r>
              <a:rPr lang="en-US" dirty="0"/>
              <a:t>the </a:t>
            </a:r>
            <a:r>
              <a:rPr lang="en-US" dirty="0" smtClean="0"/>
              <a:t>names </a:t>
            </a:r>
            <a:r>
              <a:rPr lang="en-US" dirty="0"/>
              <a:t>of a person to </a:t>
            </a:r>
            <a:r>
              <a:rPr lang="en-US" dirty="0" smtClean="0"/>
              <a:t>obtain the full </a:t>
            </a:r>
            <a:r>
              <a:rPr lang="en-US" dirty="0"/>
              <a:t>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We can concatenate strings and numbers as well:</a:t>
            </a:r>
            <a:endParaRPr lang="bg-BG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</a:t>
            </a:r>
            <a:r>
              <a:rPr lang="en-US" dirty="0" smtClean="0"/>
              <a:t>Hello – Example</a:t>
            </a:r>
            <a:endParaRPr lang="bg-BG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760412" y="1965877"/>
            <a:ext cx="10668000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 = "Ivan";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 = "Ivanov";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fullName = firstName + " " +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full name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" + fullName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2" y="5486400"/>
            <a:ext cx="106680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System.out.println("Hello, I am " + age + " years old");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00848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412" y="1389200"/>
            <a:ext cx="4572000" cy="820600"/>
          </a:xfrm>
        </p:spPr>
        <p:txBody>
          <a:bodyPr/>
          <a:lstStyle/>
          <a:p>
            <a:r>
              <a:rPr lang="en-US" dirty="0" smtClean="0"/>
              <a:t>String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5412" y="2250279"/>
            <a:ext cx="4572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rds.yahoo.com/_ylt=A0WTefWqgwpLa3UA4zejzbkF/SIG=12da60fkg/EXP=1259066666/**http%3A/www.sxc.hu/pic/m/f/fr/freedee/132971_newspap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3486151"/>
            <a:ext cx="5524500" cy="3000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193289" y="3973660"/>
            <a:ext cx="25904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6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884246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declared by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en-US" dirty="0" smtClean="0"/>
              <a:t> class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Is the </a:t>
            </a:r>
            <a:r>
              <a:rPr lang="en-US" dirty="0" smtClean="0"/>
              <a:t>base type </a:t>
            </a:r>
            <a:r>
              <a:rPr lang="en-US" dirty="0"/>
              <a:t>of all other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 smtClean="0"/>
              <a:t>hold values of any type</a:t>
            </a:r>
            <a:endParaRPr lang="bg-BG" dirty="0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Object Type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 rot="346433">
            <a:off x="9113462" y="2250886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80058" y="3795532"/>
            <a:ext cx="10191154" cy="268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dataContainer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System.out.println(dataContainer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dataContainer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"Five";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System.out.println(dataContainer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pic>
        <p:nvPicPr>
          <p:cNvPr id="10242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696" y="4185756"/>
            <a:ext cx="1901316" cy="185770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7824918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7212" y="2456001"/>
            <a:ext cx="3810000" cy="820600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7212" y="3317080"/>
            <a:ext cx="3810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images.iop.org/objects/physicsweb/world/22/6/35/image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819150"/>
            <a:ext cx="4762500" cy="5276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775697">
            <a:off x="939895" y="4608509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743197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Primitive Data </a:t>
            </a:r>
            <a:r>
              <a:rPr lang="en-US" sz="3600" dirty="0" smtClean="0"/>
              <a:t>Types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Variables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Operators and Expressions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Console-Based </a:t>
            </a:r>
            <a:r>
              <a:rPr lang="en-US" sz="3600" dirty="0"/>
              <a:t>Input and </a:t>
            </a:r>
            <a:r>
              <a:rPr lang="en-US" sz="3600" dirty="0" smtClean="0"/>
              <a:t>Output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smtClean="0"/>
              <a:t>Conditional </a:t>
            </a:r>
            <a:r>
              <a:rPr lang="en-US" sz="3600" dirty="0" smtClean="0"/>
              <a:t>Statements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Loops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Methods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6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6382206" y="883602"/>
            <a:ext cx="1597986" cy="15979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75612" y="1725573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98613" y="2335518"/>
            <a:ext cx="8762999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Variables, Identifiers, Literals</a:t>
            </a:r>
            <a:endParaRPr lang="bg-BG" dirty="0"/>
          </a:p>
        </p:txBody>
      </p:sp>
      <p:pic>
        <p:nvPicPr>
          <p:cNvPr id="40961" name="Picture 1" descr="C:\Temp\math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2" y="3733800"/>
            <a:ext cx="3457724" cy="2405921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grpSp>
        <p:nvGrpSpPr>
          <p:cNvPr id="4" name="Group 3"/>
          <p:cNvGrpSpPr/>
          <p:nvPr/>
        </p:nvGrpSpPr>
        <p:grpSpPr>
          <a:xfrm>
            <a:off x="836612" y="3474744"/>
            <a:ext cx="2285999" cy="2802863"/>
            <a:chOff x="7408481" y="1941065"/>
            <a:chExt cx="3432345" cy="36481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20930895">
              <a:off x="8493194" y="2987046"/>
              <a:ext cx="616636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1197121">
              <a:off x="9393167" y="4828091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6799">
              <a:off x="7972408" y="1941065"/>
              <a:ext cx="2652831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 rot="664802">
            <a:off x="7657941" y="623872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\uE52B</a:t>
            </a:r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293542">
            <a:off x="5881767" y="1397535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</a:t>
            </a:r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t\r\n\r\n</a:t>
            </a:r>
            <a:r>
              <a: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\r\n</a:t>
            </a:r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733800"/>
            <a:ext cx="3678188" cy="2439840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 rot="20789620">
            <a:off x="4105806" y="903404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6.02e+23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20857977">
            <a:off x="1773724" y="1156667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null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21435733">
            <a:off x="760149" y="549631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392402">
            <a:off x="2623152" y="492432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0xFE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4006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When declaring a variable we: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(called identifier)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May give it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value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The syntax is the following: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Declaring Variables</a:t>
            </a:r>
            <a:endParaRPr lang="bg-BG"/>
          </a:p>
        </p:txBody>
      </p:sp>
      <p:sp>
        <p:nvSpPr>
          <p:cNvPr id="460804" name="Rectangle 4"/>
          <p:cNvSpPr>
            <a:spLocks noChangeArrowheads="1"/>
          </p:cNvSpPr>
          <p:nvPr/>
        </p:nvSpPr>
        <p:spPr bwMode="auto">
          <a:xfrm>
            <a:off x="632910" y="4599047"/>
            <a:ext cx="10719302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&lt;data_type&gt; &lt;identifier&gt; [= &lt;initialization&gt;];</a:t>
            </a:r>
          </a:p>
        </p:txBody>
      </p:sp>
      <p:sp>
        <p:nvSpPr>
          <p:cNvPr id="460805" name="Rectangle 5"/>
          <p:cNvSpPr>
            <a:spLocks noChangeArrowheads="1"/>
          </p:cNvSpPr>
          <p:nvPr/>
        </p:nvSpPr>
        <p:spPr bwMode="auto">
          <a:xfrm>
            <a:off x="632910" y="5894447"/>
            <a:ext cx="10719302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height = 200;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770813" y="1164588"/>
            <a:ext cx="2285999" cy="2950212"/>
            <a:chOff x="7408481" y="1887233"/>
            <a:chExt cx="3432345" cy="38399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694811">
              <a:off x="8174821" y="3029381"/>
              <a:ext cx="1042648" cy="60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197121">
              <a:off x="9502128" y="4966047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98662">
              <a:off x="7517621" y="1887233"/>
              <a:ext cx="2313465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904496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800" dirty="0" smtClean="0"/>
              <a:t>Variables in Java live inside their </a:t>
            </a:r>
            <a:r>
              <a:rPr lang="en-US" sz="3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3800" b="1" dirty="0" smtClean="0"/>
              <a:t> </a:t>
            </a:r>
            <a:r>
              <a:rPr lang="en-US" sz="3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3800" b="1" dirty="0" smtClean="0"/>
              <a:t> </a:t>
            </a:r>
            <a:r>
              <a:rPr lang="en-US" sz="3800" dirty="0" smtClean="0"/>
              <a:t>scope:</a:t>
            </a:r>
            <a:endParaRPr lang="en-US" sz="36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Scope</a:t>
            </a:r>
            <a:endParaRPr lang="bg-BG" dirty="0"/>
          </a:p>
        </p:txBody>
      </p:sp>
      <p:sp>
        <p:nvSpPr>
          <p:cNvPr id="460804" name="Rectangle 4"/>
          <p:cNvSpPr>
            <a:spLocks noChangeArrowheads="1"/>
          </p:cNvSpPr>
          <p:nvPr/>
        </p:nvSpPr>
        <p:spPr bwMode="auto">
          <a:xfrm>
            <a:off x="709110" y="2093416"/>
            <a:ext cx="10719302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0;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10; i++)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System.out.println(i);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+= i;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temp = 2*i;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System.out.println(sum); // sum will be printed here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Error: i is out of scope here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System.out.println(temp);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Error: temp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out of scope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704670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 may consist of:</a:t>
            </a:r>
          </a:p>
          <a:p>
            <a:pPr lvl="1"/>
            <a:r>
              <a:rPr lang="en-US" dirty="0"/>
              <a:t>Letters (Unicode) </a:t>
            </a:r>
          </a:p>
          <a:p>
            <a:pPr lvl="1"/>
            <a:r>
              <a:rPr lang="en-US" dirty="0"/>
              <a:t>Digits 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Underscore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/>
              <a:t>"</a:t>
            </a:r>
          </a:p>
          <a:p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</a:t>
            </a:r>
            <a:r>
              <a:rPr lang="en-US" dirty="0" smtClean="0"/>
              <a:t>,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брояч</a:t>
            </a:r>
            <a:r>
              <a:rPr lang="en-US" dirty="0" smtClean="0"/>
              <a:t>, </a:t>
            </a:r>
            <a:r>
              <a:rPr lang="ja-JP" alt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计数器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/>
              <a:t>Identifiers</a:t>
            </a:r>
            <a:endParaRPr lang="en-US" dirty="0"/>
          </a:p>
          <a:p>
            <a:pPr lvl="1"/>
            <a:r>
              <a:rPr lang="en-US" dirty="0"/>
              <a:t>Can begin only with a letter or an underscore</a:t>
            </a:r>
          </a:p>
          <a:p>
            <a:pPr lvl="1"/>
            <a:r>
              <a:rPr lang="en-US" dirty="0"/>
              <a:t>Cannot be a </a:t>
            </a:r>
            <a:r>
              <a:rPr lang="en-US" dirty="0" smtClean="0"/>
              <a:t>Java keyword (like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/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</a:t>
            </a:r>
            <a:endParaRPr lang="bg-BG"/>
          </a:p>
        </p:txBody>
      </p:sp>
      <p:pic>
        <p:nvPicPr>
          <p:cNvPr id="36868" name="Picture 4" descr="Old Fashioned Ampersand by Mykl Roventin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1143000"/>
            <a:ext cx="2914753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2267808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Literals</a:t>
            </a:r>
            <a:r>
              <a:rPr lang="en-US" sz="3200" dirty="0"/>
              <a:t> </a:t>
            </a:r>
            <a:r>
              <a:rPr lang="en-US" sz="3200" dirty="0" smtClean="0"/>
              <a:t>are</a:t>
            </a:r>
            <a:r>
              <a:rPr lang="bg-BG" sz="3200" dirty="0" smtClean="0"/>
              <a:t> </a:t>
            </a:r>
            <a:r>
              <a:rPr lang="en-US" sz="3200" dirty="0" smtClean="0"/>
              <a:t>the representations </a:t>
            </a:r>
            <a:r>
              <a:rPr lang="en-US" sz="3200" dirty="0"/>
              <a:t>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values in the source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code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Literals in Java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6200" y="1754862"/>
            <a:ext cx="10930212" cy="46972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dec = 5; // decimal value 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hex = 0xFE; // hexadecimal value FE -&gt; 254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bin = 0b11001; // binary value 11001 -&gt; 25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bigNum = 1_250_000; // decimal value 1250000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num = 1234567890123456789L;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hexNum = 0x7FFF_FFFF_FFFF_FFFFL;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bool = true;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floatNum = 1.25e+7f; // 12500000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doubleNum = 6.02e+23; // 602000000000000000000000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newLine = '\n'; // Character &lt;new line&gt;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unicodeChar = '\u00F1'; // Character: ñ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fourBytes = 0b11010010_01101001_10010100_10010010; // -764832622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"Hello,\nI\'m Java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.";</a:t>
            </a:r>
          </a:p>
        </p:txBody>
      </p:sp>
    </p:spTree>
    <p:extLst>
      <p:ext uri="{BB962C8B-B14F-4D97-AF65-F5344CB8AC3E}">
        <p14:creationId xmlns="" xmlns:p14="http://schemas.microsoft.com/office/powerpoint/2010/main" val="23774726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primitive type in Java has a corresponding wrapper: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java.lang.Integer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java.lang.Double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boolean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java.lang.Boolean</a:t>
            </a:r>
          </a:p>
          <a:p>
            <a:r>
              <a:rPr lang="en-US" dirty="0" smtClean="0"/>
              <a:t>Primitive wrappers can have a value or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 smtClean="0"/>
              <a:t> (no value)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Nullable</a:t>
            </a:r>
            <a:r>
              <a:rPr lang="en-US" dirty="0" smtClean="0"/>
              <a:t> Types: Integer, Long, Boolean, …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26600" y="4681073"/>
            <a:ext cx="10349412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 i = 5; // Integer value: 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 + 1; // Integer value: 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null; // No value (null)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 + 1;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NullPointerException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6123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6612" y="5181600"/>
            <a:ext cx="10568728" cy="914400"/>
          </a:xfrm>
        </p:spPr>
        <p:txBody>
          <a:bodyPr/>
          <a:lstStyle/>
          <a:p>
            <a:r>
              <a:rPr lang="en-US" dirty="0" smtClean="0"/>
              <a:t>Operators and Expressions in Java</a:t>
            </a:r>
            <a:endParaRPr lang="en-US" dirty="0"/>
          </a:p>
        </p:txBody>
      </p:sp>
      <p:pic>
        <p:nvPicPr>
          <p:cNvPr id="7" name="Picture 2" descr="http://www.sckcen.be/fusionweb/images/fusion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97" y="1676400"/>
            <a:ext cx="9690146" cy="3177832"/>
          </a:xfrm>
          <a:prstGeom prst="roundRect">
            <a:avLst>
              <a:gd name="adj" fmla="val 22441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 rot="21427875">
            <a:off x="2814916" y="2512172"/>
            <a:ext cx="66495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 </a:t>
            </a:r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bit = (n &amp; (1 &lt;&lt; p)) &gt;&gt; p</a:t>
            </a:r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;</a:t>
            </a:r>
          </a:p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 = n &amp; (~(1&lt;&lt;p)) | (bit&lt;&lt;p);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500620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Operator </a:t>
            </a:r>
            <a:r>
              <a:rPr lang="en-US" dirty="0"/>
              <a:t>is an operation performed over data at runtime</a:t>
            </a:r>
            <a:endParaRPr lang="bg-BG" dirty="0"/>
          </a:p>
          <a:p>
            <a:pPr lvl="1"/>
            <a:r>
              <a:rPr lang="en-US" dirty="0"/>
              <a:t>Takes one or more arguments (operands)</a:t>
            </a:r>
          </a:p>
          <a:p>
            <a:pPr lvl="1"/>
            <a:r>
              <a:rPr lang="en-US" dirty="0"/>
              <a:t>Produces a new </a:t>
            </a:r>
            <a:r>
              <a:rPr lang="en-US" dirty="0" smtClean="0"/>
              <a:t>value</a:t>
            </a:r>
          </a:p>
          <a:p>
            <a:pPr lvl="1"/>
            <a:r>
              <a:rPr lang="en-US" dirty="0" smtClean="0"/>
              <a:t>Example of operators: </a:t>
            </a:r>
          </a:p>
          <a:p>
            <a:r>
              <a:rPr lang="en-US" dirty="0" smtClean="0"/>
              <a:t>Operators </a:t>
            </a:r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precedence</a:t>
            </a:r>
          </a:p>
          <a:p>
            <a:pPr lvl="1"/>
            <a:r>
              <a:rPr lang="en-US" dirty="0"/>
              <a:t>Precedence defines which will be evaluated first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are sequences of operators and operands that are evaluated </a:t>
            </a:r>
            <a:r>
              <a:rPr lang="en-US" dirty="0"/>
              <a:t>to a single </a:t>
            </a:r>
            <a:r>
              <a:rPr lang="en-US" dirty="0" smtClean="0"/>
              <a:t>value,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Operator</a:t>
            </a:r>
            <a:r>
              <a:rPr lang="bg-BG" dirty="0"/>
              <a:t>?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34900" y="3257905"/>
            <a:ext cx="244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b + c;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414656" y="2646363"/>
            <a:ext cx="2275200" cy="678393"/>
          </a:xfrm>
          <a:prstGeom prst="wedgeRoundRectCallout">
            <a:avLst>
              <a:gd name="adj1" fmla="val -59512"/>
              <a:gd name="adj2" fmla="val 566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Operator "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979212" y="3693066"/>
            <a:ext cx="2275200" cy="678393"/>
          </a:xfrm>
          <a:prstGeom prst="wedgeRoundRectCallout">
            <a:avLst>
              <a:gd name="adj1" fmla="val -67084"/>
              <a:gd name="adj2" fmla="val -624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Operator "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164535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4233257483"/>
              </p:ext>
            </p:extLst>
          </p:nvPr>
        </p:nvGraphicFramePr>
        <p:xfrm>
          <a:off x="836612" y="1569720"/>
          <a:ext cx="10512428" cy="4526280"/>
        </p:xfrm>
        <a:graphic>
          <a:graphicData uri="http://schemas.openxmlformats.org/drawingml/2006/table">
            <a:tbl>
              <a:tblPr/>
              <a:tblGrid>
                <a:gridCol w="4233303"/>
                <a:gridCol w="6279125"/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Arithmetic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*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/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%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++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--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&amp;&amp;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||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^ !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Binary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^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~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&lt;&lt;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&gt;&gt;&gt;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Comparison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!=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Assignment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*=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/=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%=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^=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&lt;&lt;=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 concatenation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Other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instanceof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. [] () ?: new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in Java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8344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865273235"/>
              </p:ext>
            </p:extLst>
          </p:nvPr>
        </p:nvGraphicFramePr>
        <p:xfrm>
          <a:off x="757238" y="1150939"/>
          <a:ext cx="10671174" cy="5233416"/>
        </p:xfrm>
        <a:graphic>
          <a:graphicData uri="http://schemas.openxmlformats.org/drawingml/2006/table">
            <a:tbl>
              <a:tblPr/>
              <a:tblGrid>
                <a:gridCol w="2440259"/>
                <a:gridCol w="8230915"/>
              </a:tblGrid>
              <a:tr h="544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Precedence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5827" marR="135827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Highest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() [] .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(postfix)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new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typeof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(prefix)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(unary)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! ~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* / %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 -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&lt;&lt; &gt;&gt; &gt;&gt;&gt;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 &gt; &lt;= &gt;=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== != 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Lower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Precedence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684124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321118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Primitive </a:t>
            </a:r>
            <a:r>
              <a:rPr lang="en-US" dirty="0"/>
              <a:t>Data </a:t>
            </a:r>
            <a:r>
              <a:rPr lang="en-US" dirty="0" smtClean="0"/>
              <a:t>Types in Java</a:t>
            </a:r>
            <a:endParaRPr lang="en-US" dirty="0"/>
          </a:p>
        </p:txBody>
      </p:sp>
      <p:pic>
        <p:nvPicPr>
          <p:cNvPr id="5" name="Picture 2" descr="http://rds.yahoo.com/_ylt=A0WTb_4YeQpLi1UAAJqjzbkF/SIG=123oh4419/EXP=1259063960/**http%3A/www.usernomics.com/images/site/data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1" y="2112632"/>
            <a:ext cx="3380757" cy="25355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C:\Trash\binary-data-abstrac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128" y="2068394"/>
            <a:ext cx="5054884" cy="2570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5021223" y="1098035"/>
            <a:ext cx="2603576" cy="26035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697990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5181600"/>
            <a:ext cx="11804822" cy="1463676"/>
          </a:xfrm>
        </p:spPr>
        <p:txBody>
          <a:bodyPr>
            <a:normAutofit/>
          </a:bodyPr>
          <a:lstStyle/>
          <a:p>
            <a:pPr lvl="0">
              <a:tabLst>
                <a:tab pos="282575" algn="l"/>
              </a:tabLst>
            </a:pPr>
            <a:r>
              <a:rPr lang="en-US" dirty="0"/>
              <a:t>Parenthesis operator always has </a:t>
            </a:r>
            <a:r>
              <a:rPr lang="en-US" dirty="0" smtClean="0"/>
              <a:t>the highest </a:t>
            </a:r>
            <a:r>
              <a:rPr lang="en-US" dirty="0"/>
              <a:t>precedence</a:t>
            </a:r>
          </a:p>
          <a:p>
            <a:pPr lvl="0" fontAlgn="base">
              <a:tabLst>
                <a:tab pos="282575" algn="l"/>
              </a:tabLst>
              <a:defRPr/>
            </a:pPr>
            <a:r>
              <a:rPr lang="en-US" dirty="0"/>
              <a:t>Note: prefer using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parentheses</a:t>
            </a:r>
            <a:r>
              <a:rPr lang="en-US" dirty="0" smtClean="0"/>
              <a:t> to avoid ambiguity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Precedence (2)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1630406"/>
              </p:ext>
            </p:extLst>
          </p:nvPr>
        </p:nvGraphicFramePr>
        <p:xfrm>
          <a:off x="693070" y="1295400"/>
          <a:ext cx="10735342" cy="3518346"/>
        </p:xfrm>
        <a:graphic>
          <a:graphicData uri="http://schemas.openxmlformats.org/drawingml/2006/table">
            <a:tbl>
              <a:tblPr/>
              <a:tblGrid>
                <a:gridCol w="3088481"/>
                <a:gridCol w="7646861"/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u="none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Precedence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u="none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5827" marR="135827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Higher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?: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 *= /= %= += -= &lt;&lt;= &gt;&gt;= &gt;&gt;&gt;= &amp;= ^= |=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Lowest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0755836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 smtClean="0"/>
              <a:t> are sequences </a:t>
            </a:r>
            <a:r>
              <a:rPr lang="en-US" dirty="0"/>
              <a:t>of operators, literals and variables that </a:t>
            </a:r>
            <a:r>
              <a:rPr lang="en-US" dirty="0" smtClean="0"/>
              <a:t>are </a:t>
            </a:r>
            <a:r>
              <a:rPr lang="en-US" dirty="0"/>
              <a:t>evaluated to some </a:t>
            </a:r>
            <a:r>
              <a:rPr lang="en-US" dirty="0" smtClean="0"/>
              <a:t>value (formulas)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  <a:endParaRPr lang="bg-BG" dirty="0"/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  <a:endParaRPr lang="bg-BG" dirty="0"/>
          </a:p>
        </p:txBody>
      </p:sp>
      <p:sp>
        <p:nvSpPr>
          <p:cNvPr id="528388" name="Rectangle 4"/>
          <p:cNvSpPr>
            <a:spLocks noChangeArrowheads="1"/>
          </p:cNvSpPr>
          <p:nvPr/>
        </p:nvSpPr>
        <p:spPr bwMode="auto">
          <a:xfrm>
            <a:off x="838412" y="3349172"/>
            <a:ext cx="10439999" cy="28069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 = (150-20) / 2 + 5; // r=70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Expression for calculating a circle area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surface = Math.PI * r * 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Expression for calculating a circle perimeter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perimeter = 2 * Math.PI * r;</a:t>
            </a:r>
          </a:p>
        </p:txBody>
      </p:sp>
    </p:spTree>
    <p:extLst>
      <p:ext uri="{BB962C8B-B14F-4D97-AF65-F5344CB8AC3E}">
        <p14:creationId xmlns="" xmlns:p14="http://schemas.microsoft.com/office/powerpoint/2010/main" val="837397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Operators </a:t>
            </a:r>
            <a:r>
              <a:rPr lang="en-US" dirty="0" smtClean="0"/>
              <a:t>and Expressions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6611" y="1426285"/>
            <a:ext cx="10878001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x = 5, y = 2;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div = x / y; // 2 (integral division)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divFloat = (float)x / y; // 2.5 (floating-point division)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num = 567_972_874; // 567972874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mid3Digits = (num / 1000) % 1000; // 972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z = x++; // z = x = 5; x = x + 1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t = true;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f = false;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or = t || f;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and = t &amp;&amp; f;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not = !t;</a:t>
            </a:r>
          </a:p>
        </p:txBody>
      </p:sp>
    </p:spTree>
    <p:extLst>
      <p:ext uri="{BB962C8B-B14F-4D97-AF65-F5344CB8AC3E}">
        <p14:creationId xmlns="" xmlns:p14="http://schemas.microsoft.com/office/powerpoint/2010/main" val="98783019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Operators </a:t>
            </a:r>
            <a:r>
              <a:rPr lang="en-US" dirty="0" smtClean="0"/>
              <a:t>and Expressions – Examples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256518"/>
            <a:ext cx="10536914" cy="5111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System.out.println(12 / 3); // 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/ 3); // 3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System.out.println(11.0 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 3); // 3.6666666666666665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/ 3.0); // 3.6666666666666665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System.out.println(11 % 3);   //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System.out.println(11 % -3);  //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System.out.println(-11 % 3);  // -</a:t>
            </a: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System.out.println(1.5 / 0.0);  // Infinity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System.out.println(-1.5 / 0.0); // -Infinity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System.out.println(0.0 / 0.0);  // </a:t>
            </a: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NaN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zero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System.out.println(5 / zero); // ArithmeticException</a:t>
            </a:r>
          </a:p>
        </p:txBody>
      </p:sp>
    </p:spTree>
    <p:extLst>
      <p:ext uri="{BB962C8B-B14F-4D97-AF65-F5344CB8AC3E}">
        <p14:creationId xmlns="" xmlns:p14="http://schemas.microsoft.com/office/powerpoint/2010/main" val="5862325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Operators </a:t>
            </a:r>
            <a:r>
              <a:rPr lang="en-US" dirty="0" smtClean="0"/>
              <a:t>and Expressions – Examples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285546"/>
            <a:ext cx="10536914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 a = 3;                 // 00000000 00000011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 b = 5;                 // 00000000 00000101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| b);  // 00000000 00000111 --&gt; 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&amp; b);  // 00000000 00000001 --&gt; 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^ b);  // 00000000 00000110 --&gt; 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System.out.println(~a &amp; b);  // 00000000 00000100 --&gt; 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&lt;&lt; 1); // 00000000 00000110 --&gt; 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&gt;&gt; 1); // 00000000 00000001 --&gt; </a:t>
            </a: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 &lt; b ? "smaller" : "larger");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5782418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447800"/>
            <a:ext cx="6480175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5000" endPos="49000" dist="5000" dir="5400000" sy="-100000" algn="bl" rotWithShape="0"/>
                </a:effectLst>
              </a:rPr>
              <a:t>Operators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000" stA="25000" endPos="49000" dist="5000" dir="5400000" sy="-100000" algn="bl" rotWithShape="0"/>
              </a:effectLst>
            </a:endParaRPr>
          </a:p>
        </p:txBody>
      </p:sp>
      <p:sp>
        <p:nvSpPr>
          <p:cNvPr id="533507" name="Rectangle 3"/>
          <p:cNvSpPr>
            <a:spLocks noChangeArrowheads="1"/>
          </p:cNvSpPr>
          <p:nvPr/>
        </p:nvSpPr>
        <p:spPr bwMode="auto">
          <a:xfrm>
            <a:off x="2781301" y="2504030"/>
            <a:ext cx="648017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rgbClr val="F0A22E"/>
                </a:solidFill>
              </a:rPr>
              <a:t>Live Demo</a:t>
            </a:r>
          </a:p>
        </p:txBody>
      </p:sp>
      <p:pic>
        <p:nvPicPr>
          <p:cNvPr id="51202" name="Picture 2" descr="http://www.york.ac.uk/admin/hr/images/arithmetic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3580">
            <a:off x="3600527" y="3568141"/>
            <a:ext cx="4931948" cy="2527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0405">
            <a:off x="871515" y="2997542"/>
            <a:ext cx="3059345" cy="193550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6" name="Picture 1" descr="C:\Trash\math+operators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4031">
            <a:off x="8231327" y="3022254"/>
            <a:ext cx="2986506" cy="199903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22394277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Type conversion and typecasting change one type to another: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981200"/>
            <a:ext cx="10536914" cy="4280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lng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intVal = (int) lng; // Explicit type conversion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 // Explicit conversion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maxHeight = heightInMeters; // Implicit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minHeight = (double) heightInMeters; // Explicit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actualHeight = (float) maxHeight; // Explicit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//float maxHeightFloat = maxHeight; // Compilation error!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Explicit type conversion with data loss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dataLoss = (byte)12345; // 57</a:t>
            </a:r>
          </a:p>
        </p:txBody>
      </p:sp>
    </p:spTree>
    <p:extLst>
      <p:ext uri="{BB962C8B-B14F-4D97-AF65-F5344CB8AC3E}">
        <p14:creationId xmlns="" xmlns:p14="http://schemas.microsoft.com/office/powerpoint/2010/main" val="4034117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273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Type Conversions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81301" y="2268481"/>
            <a:ext cx="648017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rgbClr val="F0A22E"/>
                </a:solidFill>
              </a:rPr>
              <a:t>Live Demo</a:t>
            </a:r>
          </a:p>
        </p:txBody>
      </p:sp>
      <p:pic>
        <p:nvPicPr>
          <p:cNvPr id="17410" name="Picture 2" descr="http://www.highlandmapping.com/gis-consulting/images/data-funnel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41348">
            <a:off x="4665682" y="2091907"/>
            <a:ext cx="2822522" cy="5241828"/>
          </a:xfrm>
          <a:prstGeom prst="roundRect">
            <a:avLst>
              <a:gd name="adj" fmla="val 1165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3339625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 smtClean="0"/>
              <a:t>Console Input and Output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560144"/>
            <a:ext cx="8938472" cy="688256"/>
          </a:xfrm>
        </p:spPr>
        <p:txBody>
          <a:bodyPr/>
          <a:lstStyle/>
          <a:p>
            <a:r>
              <a:rPr lang="en-US" dirty="0" smtClean="0"/>
              <a:t>Scanner and Formatted Printing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940" y="1191241"/>
            <a:ext cx="3558328" cy="3231906"/>
          </a:xfrm>
          <a:prstGeom prst="rect">
            <a:avLst/>
          </a:prstGeom>
        </p:spPr>
      </p:pic>
      <p:pic>
        <p:nvPicPr>
          <p:cNvPr id="5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68" y="2362200"/>
            <a:ext cx="2971800" cy="1752600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" descr="http://www.odesk.com/blog/wp-content/uploads/2008/07/cover-lett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268" y="1676400"/>
            <a:ext cx="2971800" cy="1752600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5133194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java.util.Scanner</a:t>
            </a:r>
            <a:r>
              <a:rPr lang="en-US" dirty="0" smtClean="0"/>
              <a:t> class reads strings and numbers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The numbers can be separated by any sequence of whitespace characters (e.g. spaces, tabs, new lines, …)</a:t>
            </a:r>
          </a:p>
          <a:p>
            <a:r>
              <a:rPr lang="en-US" dirty="0" smtClean="0"/>
              <a:t>Exception is thrown when non-number characters are entered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the Console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981200"/>
            <a:ext cx="7114975" cy="25009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java.util.Scanner;</a:t>
            </a:r>
          </a:p>
          <a:p>
            <a:r>
              <a:rPr lang="en-US" dirty="0">
                <a:solidFill>
                  <a:schemeClr val="tx2"/>
                </a:solidFill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firstNum = input.nextInt();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secondNum = input.nextInt();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573297" y="1981200"/>
            <a:ext cx="2778915" cy="2500967"/>
            <a:chOff x="8420897" y="2155759"/>
            <a:chExt cx="3145515" cy="2500967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8420898" y="2743200"/>
              <a:ext cx="3145514" cy="132610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-5</a:t>
              </a:r>
              <a:endPara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8420898" y="2155759"/>
              <a:ext cx="3145513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Sample Inputs</a:t>
              </a:r>
              <a:endPara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8420897" y="4069285"/>
              <a:ext cx="3145514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    -5</a:t>
              </a:r>
              <a:endPara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76953698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is stored in the computer memory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 lvl="1"/>
            <a:r>
              <a:rPr lang="en-US" dirty="0"/>
              <a:t>Variables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type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</a:p>
          <a:p>
            <a:r>
              <a:rPr lang="en-US" dirty="0"/>
              <a:t>Example of variable definition and assignment in </a:t>
            </a:r>
            <a:r>
              <a:rPr lang="en-US" dirty="0" smtClean="0"/>
              <a:t>Java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423065" y="4867832"/>
            <a:ext cx="3675062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1136740" y="4687676"/>
            <a:ext cx="1904999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Data type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582233" y="4087504"/>
            <a:ext cx="2590800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Variable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6578908" y="5108640"/>
            <a:ext cx="2590800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Variable value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352669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 more complex example: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Read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two words </a:t>
            </a:r>
            <a:r>
              <a:rPr lang="en-US" dirty="0" smtClean="0"/>
              <a:t>from the first line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Integer and two doubles </a:t>
            </a:r>
            <a:r>
              <a:rPr lang="en-US" dirty="0" smtClean="0"/>
              <a:t>from the second line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from the third line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the Console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67698" y="3421245"/>
            <a:ext cx="10155914" cy="29769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input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firstWord = input.next("\\w+");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secondWord = input.next("\\w+");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numInt = input.nextInt();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numDouble1 = input.nextDouble();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numDouble2 = input.nextDouble();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input.nextLine(); // Skip to the line 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input.nextLine();</a:t>
            </a:r>
          </a:p>
        </p:txBody>
      </p:sp>
    </p:spTree>
    <p:extLst>
      <p:ext uri="{BB962C8B-B14F-4D97-AF65-F5344CB8AC3E}">
        <p14:creationId xmlns="" xmlns:p14="http://schemas.microsoft.com/office/powerpoint/2010/main" val="32466949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03102"/>
            <a:ext cx="8938472" cy="820600"/>
          </a:xfrm>
        </p:spPr>
        <p:txBody>
          <a:bodyPr/>
          <a:lstStyle/>
          <a:p>
            <a:r>
              <a:rPr lang="en-US" dirty="0" smtClean="0"/>
              <a:t>Reading from the Console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148" y="1295400"/>
            <a:ext cx="6324600" cy="3150502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6331612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System.out.print()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System.out.println()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to the Console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2279770"/>
            <a:ext cx="10460714" cy="33308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"SoftUni";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location = "Sofia";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age = 0.5;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System.out.print(name);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 is " + age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years old organization located in "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location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Output: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SoftUni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0.5 years old organization located in Sofia.</a:t>
            </a: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694797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Printing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Java supports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formatted printing</a:t>
            </a:r>
            <a:r>
              <a:rPr lang="en-US" dirty="0" smtClean="0"/>
              <a:t> by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System.out.printf()</a:t>
            </a: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%s</a:t>
            </a:r>
            <a:r>
              <a:rPr lang="en-US" dirty="0"/>
              <a:t> – prints a string argument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%f</a:t>
            </a:r>
            <a:r>
              <a:rPr lang="en-US" dirty="0"/>
              <a:t> – prints a floating-point argument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%.2f</a:t>
            </a:r>
            <a:r>
              <a:rPr lang="en-US" dirty="0"/>
              <a:t> – prints a floating-point </a:t>
            </a:r>
            <a:r>
              <a:rPr lang="en-US" dirty="0" smtClean="0"/>
              <a:t>argument with 2 digits precision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905000"/>
            <a:ext cx="10460714" cy="24544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"SoftUni";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 = "Sofia";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0.5;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"%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is %.2f years old organization located in %s.",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age, location);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105363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</a:t>
            </a:r>
            <a:r>
              <a:rPr lang="en-US" dirty="0" smtClean="0"/>
              <a:t>Printing (2)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066799"/>
            <a:ext cx="11804822" cy="56546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%td</a:t>
            </a:r>
            <a:r>
              <a:rPr lang="en-US" dirty="0" smtClean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%tm</a:t>
            </a:r>
            <a:r>
              <a:rPr lang="en-US" dirty="0" smtClean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%tY</a:t>
            </a:r>
            <a:r>
              <a:rPr lang="en-US" dirty="0" smtClean="0"/>
              <a:t> – prints day / month / year from a date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%1$f</a:t>
            </a:r>
            <a:r>
              <a:rPr lang="en-US" dirty="0" smtClean="0"/>
              <a:t> – prints the first argument as </a:t>
            </a:r>
            <a:r>
              <a:rPr lang="en-US" dirty="0"/>
              <a:t>floating-point </a:t>
            </a:r>
            <a:r>
              <a:rPr lang="en-US" dirty="0" smtClean="0"/>
              <a:t>number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%2$d</a:t>
            </a:r>
            <a:r>
              <a:rPr lang="en-US" dirty="0" smtClean="0"/>
              <a:t> </a:t>
            </a:r>
            <a:r>
              <a:rPr lang="en-US" dirty="0"/>
              <a:t>– prints the </a:t>
            </a:r>
            <a:r>
              <a:rPr lang="en-US" dirty="0" smtClean="0"/>
              <a:t>second </a:t>
            </a:r>
            <a:r>
              <a:rPr lang="en-US" dirty="0"/>
              <a:t>argument as </a:t>
            </a:r>
            <a:r>
              <a:rPr lang="en-US" dirty="0" smtClean="0"/>
              <a:t>integer number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3148737"/>
            <a:ext cx="10460714" cy="2859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Today is %1$td.%1$tm.%1$tY\n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LocalDate.now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Today is 10.05.2014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System.out.printf("%1$d + %1$d = %2$d\n", 2, 4</a:t>
            </a:r>
            <a:r>
              <a:rPr lang="pt-B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+ 2 = 4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214" y="6172200"/>
            <a:ext cx="11582398" cy="512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prstClr val="white"/>
                </a:solidFill>
              </a:rPr>
              <a:t>Learn more at </a:t>
            </a:r>
            <a:r>
              <a:rPr lang="en-US" sz="2600" dirty="0">
                <a:solidFill>
                  <a:prstClr val="white"/>
                </a:solidFill>
                <a:hlinkClick r:id="rId2"/>
              </a:rPr>
              <a:t>http://docs.oracle.com/javase/8/docs/api/java/util/Formatter.html</a:t>
            </a:r>
            <a:endParaRPr lang="en-US" sz="2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823536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03102"/>
            <a:ext cx="8938472" cy="820600"/>
          </a:xfrm>
        </p:spPr>
        <p:txBody>
          <a:bodyPr/>
          <a:lstStyle/>
          <a:p>
            <a:r>
              <a:rPr lang="en-US" dirty="0" smtClean="0"/>
              <a:t>Printing to the Console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323" y="2861644"/>
            <a:ext cx="8109654" cy="1710356"/>
          </a:xfrm>
          <a:prstGeom prst="rect">
            <a:avLst/>
          </a:prstGeom>
        </p:spPr>
      </p:pic>
      <p:pic>
        <p:nvPicPr>
          <p:cNvPr id="3074" name="Picture 2" descr="http://icons.iconarchive.com/icons/artua/dragon-soft/512/Print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575643"/>
            <a:ext cx="2667000" cy="2667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png-4.findicons.com/files/icons/1741/170_dock/256/conso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232">
            <a:off x="2589212" y="755003"/>
            <a:ext cx="2971800" cy="24384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6335454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95810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92610"/>
            <a:ext cx="8938472" cy="65579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Regional </a:t>
            </a:r>
            <a:r>
              <a:rPr lang="en-US" sz="3200" dirty="0"/>
              <a:t>Settings and the Number Formatting</a:t>
            </a:r>
          </a:p>
        </p:txBody>
      </p:sp>
      <p:pic>
        <p:nvPicPr>
          <p:cNvPr id="1026" name="Picture 2" descr="http://icons.iconarchive.com/icons/tpdkdesign.net/refresh-cl/256/System-Regional-Setting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1203021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imflight.com/wp-content/uploads/2011/08/configuration-settings-icon_thum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402" y="1998800"/>
            <a:ext cx="2222210" cy="2222210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libwww.essex.ac.uk/Subject_Guides/Images/Languages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1325410"/>
            <a:ext cx="2374608" cy="23746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7779230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Locales</a:t>
            </a:r>
            <a:r>
              <a:rPr lang="en-US" dirty="0" smtClean="0"/>
              <a:t> in Java define the country and language specific formatting rules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Reading / printing to the console is locale-dependent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Bulgarian locale uses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/>
              <a:t>" as decimal separator,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1,25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United States locale uses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/>
              <a:t>" as decimal separator,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1.25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Changing the System locale (for the entire VM)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5021079"/>
            <a:ext cx="10460714" cy="13642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Locale.setDefault(Locale.ROOT); // Language-neutral locale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Locale.setDefault(new Locale("BG", "BG</a:t>
            </a: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 // Bulgarian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Locale.setDefault(Locale.US); // United States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886707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Locale-Specific Input and Output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155958"/>
            <a:ext cx="10460714" cy="51867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0.5;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Locale.setDefault(Locale.ROOT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System.out.printf("%f\n", age); // 0.500000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System.out.println(age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inputRoot 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= inputRoot.nextDouble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// Expects 1.25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Locale.setDefault(new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Locale("BG", "BG"));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System.out.printf("%f\n", age);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0,500000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System.out.println(age);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0.5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inputBG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inputBG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.nextDouble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// Expects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1,25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4338298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45744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483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images-3.findicons.com/files/icons/76/icandy_junior/128/regional_setting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1445344"/>
            <a:ext cx="2895600" cy="2895600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1598450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domain of values 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</a:t>
            </a:r>
            <a:r>
              <a:rPr lang="en-US" dirty="0" smtClean="0"/>
              <a:t>the</a:t>
            </a:r>
            <a:br>
              <a:rPr lang="en-US" dirty="0" smtClean="0"/>
            </a:br>
            <a:r>
              <a:rPr lang="en-US" dirty="0" smtClean="0"/>
              <a:t>computer </a:t>
            </a:r>
            <a:r>
              <a:rPr lang="en-US" dirty="0"/>
              <a:t>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Days of week: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301" y="1523789"/>
            <a:ext cx="1954711" cy="2286211"/>
          </a:xfrm>
          <a:prstGeom prst="rect">
            <a:avLst/>
          </a:prstGeom>
        </p:spPr>
      </p:pic>
      <p:pic>
        <p:nvPicPr>
          <p:cNvPr id="1028" name="Picture 4" descr="http://enigma.intelligentmedia.com.au/-/img/icon/icon-TD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4267200"/>
            <a:ext cx="1935918" cy="19359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loseup of digits by mkbgeorgi.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4505257"/>
            <a:ext cx="2191896" cy="14598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3939966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27876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and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84127"/>
            <a:ext cx="8938472" cy="692873"/>
          </a:xfrm>
        </p:spPr>
        <p:txBody>
          <a:bodyPr/>
          <a:lstStyle/>
          <a:p>
            <a:r>
              <a:rPr lang="en-US" dirty="0"/>
              <a:t>Implementing Conditional </a:t>
            </a:r>
            <a:r>
              <a:rPr lang="en-US" dirty="0" smtClean="0"/>
              <a:t>Logic</a:t>
            </a:r>
            <a:endParaRPr lang="en-US" dirty="0"/>
          </a:p>
        </p:txBody>
      </p:sp>
      <p:pic>
        <p:nvPicPr>
          <p:cNvPr id="4100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35" y="741847"/>
            <a:ext cx="5381626" cy="3839780"/>
          </a:xfrm>
          <a:prstGeom prst="roundRect">
            <a:avLst>
              <a:gd name="adj" fmla="val 2494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9466299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implements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/>
              <a:t>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 smtClean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103439"/>
            <a:ext cx="10588624" cy="3013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 % 2 == 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System.out.println("This number is even.");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else 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System.out.println("This number is odd.");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25521052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27876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and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841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100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35" y="741847"/>
            <a:ext cx="5381626" cy="3839780"/>
          </a:xfrm>
          <a:prstGeom prst="roundRect">
            <a:avLst>
              <a:gd name="adj" fmla="val 2494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3256996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940" y="2362200"/>
            <a:ext cx="52046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5918940" y="3308996"/>
            <a:ext cx="5204672" cy="1339204"/>
          </a:xfrm>
        </p:spPr>
        <p:txBody>
          <a:bodyPr/>
          <a:lstStyle/>
          <a:p>
            <a:r>
              <a:rPr lang="en-US" dirty="0" smtClean="0"/>
              <a:t>Checking Multiple Conditions</a:t>
            </a:r>
            <a:endParaRPr lang="en-US" dirty="0"/>
          </a:p>
        </p:txBody>
      </p:sp>
      <p:pic>
        <p:nvPicPr>
          <p:cNvPr id="5122" name="Picture 2" descr="http://www.phpf1.com/images/switch-cas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887" t="-1360" r="-1887" b="-1360"/>
          <a:stretch/>
        </p:blipFill>
        <p:spPr bwMode="auto">
          <a:xfrm>
            <a:off x="1176176" y="644841"/>
            <a:ext cx="4080036" cy="5603559"/>
          </a:xfrm>
          <a:prstGeom prst="roundRect">
            <a:avLst>
              <a:gd name="adj" fmla="val 1573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="" xmlns:p14="http://schemas.microsoft.com/office/powerpoint/2010/main" val="22674822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implements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switch-case</a:t>
            </a:r>
            <a:r>
              <a:rPr lang="en-US" dirty="0" smtClean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086428"/>
            <a:ext cx="10588624" cy="41856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(day) {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1: System.out.println("Monday");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2: System.out.println("Tuesday");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3: System.out.println("Wednesday");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4: System.out.println("Thursday");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5: System.out.println("Friday");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6: System.out.println("Saturday");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7: System.out.println("Sunday");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default: System.out.println("Invalid day!");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33665389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940" y="2514600"/>
            <a:ext cx="52046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5918940" y="3421927"/>
            <a:ext cx="5204672" cy="69287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www.phpf1.com/images/switch-cas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887" t="-1360" r="-1887" b="-1360"/>
          <a:stretch/>
        </p:blipFill>
        <p:spPr bwMode="auto">
          <a:xfrm>
            <a:off x="1176176" y="644841"/>
            <a:ext cx="4080036" cy="5603559"/>
          </a:xfrm>
          <a:prstGeom prst="roundRect">
            <a:avLst>
              <a:gd name="adj" fmla="val 1573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="" xmlns:p14="http://schemas.microsoft.com/office/powerpoint/2010/main" val="4121364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4971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Loops</a:t>
            </a:r>
            <a:endParaRPr lang="en-US" dirty="0"/>
          </a:p>
        </p:txBody>
      </p:sp>
      <p:pic>
        <p:nvPicPr>
          <p:cNvPr id="8" name="Picture 4" descr="spiral - &amp;#x22;The Coasters&amp;#x22;, fractal art">
            <a:hlinkClick r:id="rId2" tooltip="spiral - &quot;The Coasters&quot;, fractal art | Edward Kinnally 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2767939"/>
            <a:ext cx="7381875" cy="2438400"/>
          </a:xfrm>
          <a:prstGeom prst="roundRect">
            <a:avLst>
              <a:gd name="adj" fmla="val 6114"/>
            </a:avLst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534" y="807268"/>
            <a:ext cx="1704654" cy="17192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306" y="901516"/>
            <a:ext cx="2079506" cy="1559628"/>
          </a:xfrm>
          <a:prstGeom prst="rect">
            <a:avLst/>
          </a:prstGeom>
        </p:spPr>
      </p:pic>
      <p:pic>
        <p:nvPicPr>
          <p:cNvPr id="7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4866631" y="1121533"/>
            <a:ext cx="1825440" cy="18254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7299490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Loop: Definition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kumimoji="0" lang="en-US" dirty="0"/>
              <a:t>A </a:t>
            </a:r>
            <a:r>
              <a:rPr kumimoji="0" lang="en-US" dirty="0">
                <a:solidFill>
                  <a:schemeClr val="tx2">
                    <a:lumMod val="75000"/>
                  </a:schemeClr>
                </a:solidFill>
              </a:rPr>
              <a:t>loop </a:t>
            </a:r>
            <a:r>
              <a:rPr kumimoji="0" lang="en-US" dirty="0"/>
              <a:t>is a </a:t>
            </a:r>
            <a:r>
              <a:rPr kumimoji="0" lang="en-US" dirty="0" smtClean="0"/>
              <a:t>control statement that repeats the execution </a:t>
            </a:r>
            <a:r>
              <a:rPr kumimoji="0" lang="en-US" dirty="0"/>
              <a:t>of a block of </a:t>
            </a:r>
            <a:r>
              <a:rPr kumimoji="0" lang="en-US" dirty="0" smtClean="0"/>
              <a:t>statements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kumimoji="0" lang="en-US" dirty="0"/>
          </a:p>
          <a:p>
            <a:pPr lvl="1">
              <a:lnSpc>
                <a:spcPct val="110000"/>
              </a:lnSpc>
            </a:pPr>
            <a:r>
              <a:rPr kumimoji="0" lang="en-US" dirty="0"/>
              <a:t>May execute </a:t>
            </a:r>
            <a:r>
              <a:rPr kumimoji="0" lang="en-US" dirty="0" smtClean="0"/>
              <a:t>a code block fixed </a:t>
            </a:r>
            <a:r>
              <a:rPr kumimoji="0" lang="en-US" dirty="0"/>
              <a:t>number of times</a:t>
            </a:r>
          </a:p>
          <a:p>
            <a:pPr lvl="1">
              <a:lnSpc>
                <a:spcPct val="110000"/>
              </a:lnSpc>
            </a:pPr>
            <a:r>
              <a:rPr kumimoji="0" lang="en-US" dirty="0"/>
              <a:t>May execute </a:t>
            </a:r>
            <a:r>
              <a:rPr kumimoji="0" lang="en-US" dirty="0" smtClean="0"/>
              <a:t>a code block </a:t>
            </a:r>
            <a:r>
              <a:rPr kumimoji="0" lang="en-US" dirty="0"/>
              <a:t>while given condition </a:t>
            </a:r>
            <a:r>
              <a:rPr kumimoji="0" lang="en-US" dirty="0" smtClean="0"/>
              <a:t>holds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May execute a code block for each member of a collection</a:t>
            </a:r>
            <a:endParaRPr kumimoji="0"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Loops that </a:t>
            </a:r>
            <a:r>
              <a:rPr lang="en-US" dirty="0"/>
              <a:t>never </a:t>
            </a:r>
            <a:r>
              <a:rPr lang="en-US" dirty="0" smtClean="0"/>
              <a:t>end are </a:t>
            </a:r>
            <a:r>
              <a:rPr lang="en-US" dirty="0"/>
              <a:t>called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infinite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loops</a:t>
            </a:r>
            <a:endParaRPr kumimoji="0"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652888" y="2521249"/>
            <a:ext cx="6337124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(condition) 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2150311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162361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The simplest and most frequently used </a:t>
            </a:r>
            <a:r>
              <a:rPr lang="en-US" dirty="0" smtClean="0"/>
              <a:t>loop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The repeat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condition</a:t>
            </a:r>
            <a:endParaRPr lang="en-US" dirty="0">
              <a:solidFill>
                <a:schemeClr val="tx2">
                  <a:lumMod val="75000"/>
                </a:schemeClr>
              </a:solidFill>
              <a:cs typeface="Times New Roman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/>
              <a:t>Returns a boolean result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Also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loop condition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28037" name="Rectangle 5"/>
          <p:cNvSpPr>
            <a:spLocks noChangeArrowheads="1"/>
          </p:cNvSpPr>
          <p:nvPr/>
        </p:nvSpPr>
        <p:spPr bwMode="auto">
          <a:xfrm>
            <a:off x="2279651" y="2269207"/>
            <a:ext cx="7559675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(condition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895" y="1907883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880806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 </a:t>
            </a:r>
            <a:r>
              <a:rPr lang="en-US" dirty="0" smtClean="0"/>
              <a:t>– Example</a:t>
            </a:r>
            <a:r>
              <a:rPr lang="en-US" dirty="0"/>
              <a:t>: Numbers 0…9 </a:t>
            </a:r>
            <a:endParaRPr lang="bg-BG" dirty="0"/>
          </a:p>
        </p:txBody>
      </p:sp>
      <p:sp>
        <p:nvSpPr>
          <p:cNvPr id="506884" name="Rectangle 4"/>
          <p:cNvSpPr>
            <a:spLocks noChangeArrowheads="1"/>
          </p:cNvSpPr>
          <p:nvPr/>
        </p:nvSpPr>
        <p:spPr bwMode="auto">
          <a:xfrm>
            <a:off x="760416" y="1219200"/>
            <a:ext cx="10667996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(counter &lt; 10)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System.out.printf("Number : %d\n", counter);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counter++;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12" y="2812192"/>
            <a:ext cx="6201936" cy="3436208"/>
          </a:xfrm>
          <a:prstGeom prst="roundRect">
            <a:avLst>
              <a:gd name="adj" fmla="val 3742"/>
            </a:avLst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264374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 smtClean="0"/>
              <a:t>(Java keyword, 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)</a:t>
            </a:r>
            <a:endParaRPr lang="en-US" dirty="0"/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is used)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Integer numbers in C#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Size: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(4 bytes)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Default value: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726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464631" y="1697737"/>
              <a:ext cx="1344613" cy="106397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482081" y="2146923"/>
            <a:ext cx="3251131" cy="1036082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sequence of 32 bits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7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17247" y="3855847"/>
            <a:ext cx="3403531" cy="1036082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4 sequential bytes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974651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Do-While Loop</a:t>
            </a:r>
            <a:endParaRPr lang="bg-BG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Another </a:t>
            </a:r>
            <a:r>
              <a:rPr lang="en-US" dirty="0" smtClean="0"/>
              <a:t>classical loop </a:t>
            </a:r>
            <a:r>
              <a:rPr lang="en-US" dirty="0"/>
              <a:t>structure </a:t>
            </a:r>
            <a:r>
              <a:rPr lang="en-US" dirty="0" smtClean="0"/>
              <a:t>is: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The block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statements</a:t>
            </a:r>
            <a:r>
              <a:rPr lang="en-US" dirty="0" smtClean="0"/>
              <a:t> is repeated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While the boolean loop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condition</a:t>
            </a:r>
            <a:r>
              <a:rPr lang="en-US" dirty="0" smtClean="0"/>
              <a:t> holds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loop is executed at least once</a:t>
            </a:r>
            <a:endParaRPr lang="en-US" dirty="0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1452565" y="1981200"/>
            <a:ext cx="913764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 {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(condition);</a:t>
            </a:r>
          </a:p>
        </p:txBody>
      </p:sp>
      <p:pic>
        <p:nvPicPr>
          <p:cNvPr id="6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1603083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812366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of Numbers [N</a:t>
            </a:r>
            <a:r>
              <a:rPr lang="en-US" dirty="0"/>
              <a:t>..M] – Example</a:t>
            </a:r>
            <a:endParaRPr lang="bg-BG" dirty="0"/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012" y="1066800"/>
            <a:ext cx="11734800" cy="685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noProof="1"/>
              <a:t>Calculating the product of all numbers in the interval 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noProof="1"/>
              <a:t>..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noProof="1"/>
              <a:t>]:</a:t>
            </a:r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836614" y="1851992"/>
            <a:ext cx="10515598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input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input.nextInt();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 = input.nextInt();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BigInteger product = BigInteger.ONE;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 {	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BigInteger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numberBig = new BigInteger("" +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product = product.multiply(numberBig);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number++;;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(number &lt;= 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System.out.printf("product[%d..%d] = %d\n", n, m, product);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051141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/>
              <a:t>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-loop syntax is: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 smtClean="0"/>
              <a:t>Consists </a:t>
            </a:r>
            <a:r>
              <a:rPr lang="en-US" dirty="0"/>
              <a:t>of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Initialization</a:t>
            </a:r>
            <a:r>
              <a:rPr lang="en-US" dirty="0"/>
              <a:t> statement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Boolean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</a:t>
            </a:r>
            <a:r>
              <a:rPr lang="en-US" dirty="0"/>
              <a:t> </a:t>
            </a:r>
            <a:r>
              <a:rPr lang="en-US" dirty="0" smtClean="0"/>
              <a:t>expression</a:t>
            </a:r>
            <a:endParaRPr lang="en-US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</a:t>
            </a:r>
            <a:r>
              <a:rPr lang="en-US" dirty="0"/>
              <a:t> statement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Loop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  <a:r>
              <a:rPr lang="en-US" dirty="0"/>
              <a:t> block</a:t>
            </a:r>
            <a:endParaRPr lang="bg-BG" dirty="0"/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</a:t>
            </a:r>
            <a:endParaRPr lang="bg-BG" dirty="0"/>
          </a:p>
        </p:txBody>
      </p:sp>
      <p:sp>
        <p:nvSpPr>
          <p:cNvPr id="463881" name="Rectangle 9"/>
          <p:cNvSpPr>
            <a:spLocks noChangeArrowheads="1"/>
          </p:cNvSpPr>
          <p:nvPr/>
        </p:nvSpPr>
        <p:spPr bwMode="auto">
          <a:xfrm>
            <a:off x="2058698" y="1836148"/>
            <a:ext cx="8071432" cy="14219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(initialization; test; update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695" y="1424608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288348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simple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/>
              <a:t>-loop to print the numbers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…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9</a:t>
            </a:r>
            <a:r>
              <a:rPr lang="en-US" dirty="0" smtClean="0"/>
              <a:t>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 – Examples</a:t>
            </a:r>
            <a:endParaRPr lang="bg-BG" dirty="0"/>
          </a:p>
        </p:txBody>
      </p:sp>
      <p:sp>
        <p:nvSpPr>
          <p:cNvPr id="484357" name="Rectangle 5"/>
          <p:cNvSpPr>
            <a:spLocks noChangeArrowheads="1"/>
          </p:cNvSpPr>
          <p:nvPr/>
        </p:nvSpPr>
        <p:spPr bwMode="auto">
          <a:xfrm>
            <a:off x="985839" y="1981200"/>
            <a:ext cx="10194924" cy="14219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number = 0; number &lt; 10; number</a:t>
            </a:r>
            <a:r>
              <a:rPr lang="nn-NO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 {</a:t>
            </a:r>
            <a:endParaRPr lang="nn-NO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nn-NO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System.out.print(number </a:t>
            </a: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" ");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8815" y="3581400"/>
            <a:ext cx="11806420" cy="63976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/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A simple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/>
              <a:t>-loop to calculate n!: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04889" y="4461808"/>
            <a:ext cx="10194924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factorial </a:t>
            </a: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1; i &lt;= n; i</a:t>
            </a:r>
            <a:r>
              <a:rPr lang="nn-NO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 {</a:t>
            </a:r>
            <a:endParaRPr lang="nn-NO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factorial *= i;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78276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bypasses the </a:t>
            </a:r>
            <a:r>
              <a:rPr lang="en-US" dirty="0"/>
              <a:t>iteration of the inner-most </a:t>
            </a:r>
            <a:r>
              <a:rPr lang="en-US" dirty="0" smtClean="0"/>
              <a:t>loop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Example: </a:t>
            </a:r>
            <a:r>
              <a:rPr lang="en-US" dirty="0" smtClean="0"/>
              <a:t>sum all odd </a:t>
            </a:r>
            <a:r>
              <a:rPr lang="en-US" dirty="0"/>
              <a:t>numbers </a:t>
            </a:r>
            <a:r>
              <a:rPr lang="en-US" dirty="0" smtClean="0"/>
              <a:t>in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[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]</a:t>
            </a:r>
            <a:r>
              <a:rPr lang="en-US" dirty="0" smtClean="0"/>
              <a:t>, </a:t>
            </a:r>
            <a:r>
              <a:rPr lang="en-US" dirty="0"/>
              <a:t>not divisors of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7</a:t>
            </a:r>
            <a:r>
              <a:rPr lang="en-US" dirty="0"/>
              <a:t>:</a:t>
            </a:r>
            <a:endParaRPr lang="en-US" dirty="0">
              <a:latin typeface="Courier New" pitchFamily="49" charset="0"/>
            </a:endParaRP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</a:t>
            </a:r>
            <a:endParaRPr lang="bg-BG" dirty="0"/>
          </a:p>
        </p:txBody>
      </p:sp>
      <p:sp>
        <p:nvSpPr>
          <p:cNvPr id="485380" name="Rectangle 4"/>
          <p:cNvSpPr>
            <a:spLocks noChangeArrowheads="1"/>
          </p:cNvSpPr>
          <p:nvPr/>
        </p:nvSpPr>
        <p:spPr bwMode="auto">
          <a:xfrm>
            <a:off x="993778" y="2514600"/>
            <a:ext cx="10129834" cy="404950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0;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1; i &lt;= n; i += 2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 % 7 == 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continue;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 i;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sum);</a:t>
            </a:r>
          </a:p>
        </p:txBody>
      </p:sp>
      <p:sp>
        <p:nvSpPr>
          <p:cNvPr id="3" name="Freeform 2"/>
          <p:cNvSpPr/>
          <p:nvPr/>
        </p:nvSpPr>
        <p:spPr>
          <a:xfrm>
            <a:off x="379412" y="3657600"/>
            <a:ext cx="1600200" cy="912675"/>
          </a:xfrm>
          <a:custGeom>
            <a:avLst/>
            <a:gdLst>
              <a:gd name="connsiteX0" fmla="*/ 1375039 w 1375039"/>
              <a:gd name="connsiteY0" fmla="*/ 1594446 h 1728398"/>
              <a:gd name="connsiteX1" fmla="*/ 146740 w 1375039"/>
              <a:gd name="connsiteY1" fmla="*/ 1594446 h 1728398"/>
              <a:gd name="connsiteX2" fmla="*/ 64854 w 1375039"/>
              <a:gd name="connsiteY2" fmla="*/ 202374 h 1728398"/>
              <a:gd name="connsiteX3" fmla="*/ 528878 w 1375039"/>
              <a:gd name="connsiteY3" fmla="*/ 11305 h 1728398"/>
              <a:gd name="connsiteX4" fmla="*/ 501582 w 1375039"/>
              <a:gd name="connsiteY4" fmla="*/ 38601 h 1728398"/>
              <a:gd name="connsiteX0" fmla="*/ 1375039 w 1375039"/>
              <a:gd name="connsiteY0" fmla="*/ 1594446 h 1712612"/>
              <a:gd name="connsiteX1" fmla="*/ 146740 w 1375039"/>
              <a:gd name="connsiteY1" fmla="*/ 1594446 h 1712612"/>
              <a:gd name="connsiteX2" fmla="*/ 64854 w 1375039"/>
              <a:gd name="connsiteY2" fmla="*/ 202374 h 1712612"/>
              <a:gd name="connsiteX3" fmla="*/ 528878 w 1375039"/>
              <a:gd name="connsiteY3" fmla="*/ 11305 h 1712612"/>
              <a:gd name="connsiteX4" fmla="*/ 501582 w 1375039"/>
              <a:gd name="connsiteY4" fmla="*/ 38601 h 1712612"/>
              <a:gd name="connsiteX0" fmla="*/ 1408226 w 1408226"/>
              <a:gd name="connsiteY0" fmla="*/ 1594446 h 1644942"/>
              <a:gd name="connsiteX1" fmla="*/ 125336 w 1408226"/>
              <a:gd name="connsiteY1" fmla="*/ 1471616 h 1644942"/>
              <a:gd name="connsiteX2" fmla="*/ 98041 w 1408226"/>
              <a:gd name="connsiteY2" fmla="*/ 202374 h 1644942"/>
              <a:gd name="connsiteX3" fmla="*/ 562065 w 1408226"/>
              <a:gd name="connsiteY3" fmla="*/ 11305 h 1644942"/>
              <a:gd name="connsiteX4" fmla="*/ 534769 w 1408226"/>
              <a:gd name="connsiteY4" fmla="*/ 38601 h 1644942"/>
              <a:gd name="connsiteX0" fmla="*/ 1382772 w 1382772"/>
              <a:gd name="connsiteY0" fmla="*/ 1594446 h 1644942"/>
              <a:gd name="connsiteX1" fmla="*/ 140825 w 1382772"/>
              <a:gd name="connsiteY1" fmla="*/ 1471616 h 1644942"/>
              <a:gd name="connsiteX2" fmla="*/ 72587 w 1382772"/>
              <a:gd name="connsiteY2" fmla="*/ 202374 h 1644942"/>
              <a:gd name="connsiteX3" fmla="*/ 536611 w 1382772"/>
              <a:gd name="connsiteY3" fmla="*/ 11305 h 1644942"/>
              <a:gd name="connsiteX4" fmla="*/ 509315 w 1382772"/>
              <a:gd name="connsiteY4" fmla="*/ 38601 h 1644942"/>
              <a:gd name="connsiteX0" fmla="*/ 1223212 w 1223212"/>
              <a:gd name="connsiteY0" fmla="*/ 1662685 h 1694616"/>
              <a:gd name="connsiteX1" fmla="*/ 131390 w 1223212"/>
              <a:gd name="connsiteY1" fmla="*/ 1471616 h 1694616"/>
              <a:gd name="connsiteX2" fmla="*/ 63152 w 1223212"/>
              <a:gd name="connsiteY2" fmla="*/ 202374 h 1694616"/>
              <a:gd name="connsiteX3" fmla="*/ 527176 w 1223212"/>
              <a:gd name="connsiteY3" fmla="*/ 11305 h 1694616"/>
              <a:gd name="connsiteX4" fmla="*/ 499880 w 1223212"/>
              <a:gd name="connsiteY4" fmla="*/ 38601 h 1694616"/>
              <a:gd name="connsiteX0" fmla="*/ 1223212 w 1223212"/>
              <a:gd name="connsiteY0" fmla="*/ 1662685 h 1670426"/>
              <a:gd name="connsiteX1" fmla="*/ 131390 w 1223212"/>
              <a:gd name="connsiteY1" fmla="*/ 1471616 h 1670426"/>
              <a:gd name="connsiteX2" fmla="*/ 63152 w 1223212"/>
              <a:gd name="connsiteY2" fmla="*/ 202374 h 1670426"/>
              <a:gd name="connsiteX3" fmla="*/ 527176 w 1223212"/>
              <a:gd name="connsiteY3" fmla="*/ 11305 h 1670426"/>
              <a:gd name="connsiteX4" fmla="*/ 499880 w 1223212"/>
              <a:gd name="connsiteY4" fmla="*/ 38601 h 1670426"/>
              <a:gd name="connsiteX0" fmla="*/ 1223212 w 1223212"/>
              <a:gd name="connsiteY0" fmla="*/ 1662685 h 1688562"/>
              <a:gd name="connsiteX1" fmla="*/ 131390 w 1223212"/>
              <a:gd name="connsiteY1" fmla="*/ 1471616 h 1688562"/>
              <a:gd name="connsiteX2" fmla="*/ 63152 w 1223212"/>
              <a:gd name="connsiteY2" fmla="*/ 202374 h 1688562"/>
              <a:gd name="connsiteX3" fmla="*/ 527176 w 1223212"/>
              <a:gd name="connsiteY3" fmla="*/ 11305 h 1688562"/>
              <a:gd name="connsiteX4" fmla="*/ 499880 w 1223212"/>
              <a:gd name="connsiteY4" fmla="*/ 38601 h 1688562"/>
              <a:gd name="connsiteX0" fmla="*/ 1397297 w 1397297"/>
              <a:gd name="connsiteY0" fmla="*/ 1662685 h 1688562"/>
              <a:gd name="connsiteX1" fmla="*/ 141702 w 1397297"/>
              <a:gd name="connsiteY1" fmla="*/ 1471616 h 1688562"/>
              <a:gd name="connsiteX2" fmla="*/ 73464 w 1397297"/>
              <a:gd name="connsiteY2" fmla="*/ 202374 h 1688562"/>
              <a:gd name="connsiteX3" fmla="*/ 537488 w 1397297"/>
              <a:gd name="connsiteY3" fmla="*/ 11305 h 1688562"/>
              <a:gd name="connsiteX4" fmla="*/ 510192 w 1397297"/>
              <a:gd name="connsiteY4" fmla="*/ 38601 h 1688562"/>
              <a:gd name="connsiteX0" fmla="*/ 1418028 w 1418028"/>
              <a:gd name="connsiteY0" fmla="*/ 1662685 h 1688562"/>
              <a:gd name="connsiteX1" fmla="*/ 162433 w 1418028"/>
              <a:gd name="connsiteY1" fmla="*/ 1471616 h 1688562"/>
              <a:gd name="connsiteX2" fmla="*/ 94195 w 1418028"/>
              <a:gd name="connsiteY2" fmla="*/ 202374 h 1688562"/>
              <a:gd name="connsiteX3" fmla="*/ 558219 w 1418028"/>
              <a:gd name="connsiteY3" fmla="*/ 11305 h 1688562"/>
              <a:gd name="connsiteX4" fmla="*/ 530923 w 1418028"/>
              <a:gd name="connsiteY4" fmla="*/ 38601 h 1688562"/>
              <a:gd name="connsiteX0" fmla="*/ 1418028 w 1418028"/>
              <a:gd name="connsiteY0" fmla="*/ 1651381 h 1677258"/>
              <a:gd name="connsiteX1" fmla="*/ 162433 w 1418028"/>
              <a:gd name="connsiteY1" fmla="*/ 1460312 h 1677258"/>
              <a:gd name="connsiteX2" fmla="*/ 94195 w 1418028"/>
              <a:gd name="connsiteY2" fmla="*/ 191070 h 1677258"/>
              <a:gd name="connsiteX3" fmla="*/ 558219 w 1418028"/>
              <a:gd name="connsiteY3" fmla="*/ 1 h 167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8028" h="1677258">
                <a:moveTo>
                  <a:pt x="1418028" y="1651381"/>
                </a:moveTo>
                <a:cubicBezTo>
                  <a:pt x="885764" y="1699149"/>
                  <a:pt x="383072" y="1703697"/>
                  <a:pt x="162433" y="1460312"/>
                </a:cubicBezTo>
                <a:cubicBezTo>
                  <a:pt x="-58206" y="1216927"/>
                  <a:pt x="-26360" y="450224"/>
                  <a:pt x="94195" y="191070"/>
                </a:cubicBezTo>
                <a:cubicBezTo>
                  <a:pt x="214750" y="-68084"/>
                  <a:pt x="485431" y="27296"/>
                  <a:pt x="558219" y="1"/>
                </a:cubicBez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533032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</a:t>
            </a:r>
            <a:endParaRPr lang="bg-BG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412" y="1055204"/>
            <a:ext cx="11430000" cy="647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operator </a:t>
            </a:r>
            <a:r>
              <a:rPr lang="en-US" dirty="0"/>
              <a:t>exits the inner-most loop</a:t>
            </a:r>
            <a:endParaRPr lang="bg-BG" dirty="0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989012" y="1934816"/>
            <a:ext cx="10210800" cy="433965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main(String[] args)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Scanner(System.in).nextInt();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Calculate n! = 1 * 2 * ... * 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result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(true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 == 1)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result *=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n! = " + result);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Freeform 5"/>
          <p:cNvSpPr/>
          <p:nvPr/>
        </p:nvSpPr>
        <p:spPr>
          <a:xfrm flipV="1">
            <a:off x="1165352" y="4220816"/>
            <a:ext cx="1652459" cy="1434202"/>
          </a:xfrm>
          <a:custGeom>
            <a:avLst/>
            <a:gdLst>
              <a:gd name="connsiteX0" fmla="*/ 1375039 w 1375039"/>
              <a:gd name="connsiteY0" fmla="*/ 1594446 h 1728398"/>
              <a:gd name="connsiteX1" fmla="*/ 146740 w 1375039"/>
              <a:gd name="connsiteY1" fmla="*/ 1594446 h 1728398"/>
              <a:gd name="connsiteX2" fmla="*/ 64854 w 1375039"/>
              <a:gd name="connsiteY2" fmla="*/ 202374 h 1728398"/>
              <a:gd name="connsiteX3" fmla="*/ 528878 w 1375039"/>
              <a:gd name="connsiteY3" fmla="*/ 11305 h 1728398"/>
              <a:gd name="connsiteX4" fmla="*/ 501582 w 1375039"/>
              <a:gd name="connsiteY4" fmla="*/ 38601 h 1728398"/>
              <a:gd name="connsiteX0" fmla="*/ 1375039 w 1375039"/>
              <a:gd name="connsiteY0" fmla="*/ 1594446 h 1712612"/>
              <a:gd name="connsiteX1" fmla="*/ 146740 w 1375039"/>
              <a:gd name="connsiteY1" fmla="*/ 1594446 h 1712612"/>
              <a:gd name="connsiteX2" fmla="*/ 64854 w 1375039"/>
              <a:gd name="connsiteY2" fmla="*/ 202374 h 1712612"/>
              <a:gd name="connsiteX3" fmla="*/ 528878 w 1375039"/>
              <a:gd name="connsiteY3" fmla="*/ 11305 h 1712612"/>
              <a:gd name="connsiteX4" fmla="*/ 501582 w 1375039"/>
              <a:gd name="connsiteY4" fmla="*/ 38601 h 1712612"/>
              <a:gd name="connsiteX0" fmla="*/ 1408226 w 1408226"/>
              <a:gd name="connsiteY0" fmla="*/ 1594446 h 1644942"/>
              <a:gd name="connsiteX1" fmla="*/ 125336 w 1408226"/>
              <a:gd name="connsiteY1" fmla="*/ 1471616 h 1644942"/>
              <a:gd name="connsiteX2" fmla="*/ 98041 w 1408226"/>
              <a:gd name="connsiteY2" fmla="*/ 202374 h 1644942"/>
              <a:gd name="connsiteX3" fmla="*/ 562065 w 1408226"/>
              <a:gd name="connsiteY3" fmla="*/ 11305 h 1644942"/>
              <a:gd name="connsiteX4" fmla="*/ 534769 w 1408226"/>
              <a:gd name="connsiteY4" fmla="*/ 38601 h 1644942"/>
              <a:gd name="connsiteX0" fmla="*/ 1382772 w 1382772"/>
              <a:gd name="connsiteY0" fmla="*/ 1594446 h 1644942"/>
              <a:gd name="connsiteX1" fmla="*/ 140825 w 1382772"/>
              <a:gd name="connsiteY1" fmla="*/ 1471616 h 1644942"/>
              <a:gd name="connsiteX2" fmla="*/ 72587 w 1382772"/>
              <a:gd name="connsiteY2" fmla="*/ 202374 h 1644942"/>
              <a:gd name="connsiteX3" fmla="*/ 536611 w 1382772"/>
              <a:gd name="connsiteY3" fmla="*/ 11305 h 1644942"/>
              <a:gd name="connsiteX4" fmla="*/ 509315 w 1382772"/>
              <a:gd name="connsiteY4" fmla="*/ 38601 h 1644942"/>
              <a:gd name="connsiteX0" fmla="*/ 1223212 w 1223212"/>
              <a:gd name="connsiteY0" fmla="*/ 1662685 h 1694616"/>
              <a:gd name="connsiteX1" fmla="*/ 131390 w 1223212"/>
              <a:gd name="connsiteY1" fmla="*/ 1471616 h 1694616"/>
              <a:gd name="connsiteX2" fmla="*/ 63152 w 1223212"/>
              <a:gd name="connsiteY2" fmla="*/ 202374 h 1694616"/>
              <a:gd name="connsiteX3" fmla="*/ 527176 w 1223212"/>
              <a:gd name="connsiteY3" fmla="*/ 11305 h 1694616"/>
              <a:gd name="connsiteX4" fmla="*/ 499880 w 1223212"/>
              <a:gd name="connsiteY4" fmla="*/ 38601 h 1694616"/>
              <a:gd name="connsiteX0" fmla="*/ 1223212 w 1223212"/>
              <a:gd name="connsiteY0" fmla="*/ 1662685 h 1670426"/>
              <a:gd name="connsiteX1" fmla="*/ 131390 w 1223212"/>
              <a:gd name="connsiteY1" fmla="*/ 1471616 h 1670426"/>
              <a:gd name="connsiteX2" fmla="*/ 63152 w 1223212"/>
              <a:gd name="connsiteY2" fmla="*/ 202374 h 1670426"/>
              <a:gd name="connsiteX3" fmla="*/ 527176 w 1223212"/>
              <a:gd name="connsiteY3" fmla="*/ 11305 h 1670426"/>
              <a:gd name="connsiteX4" fmla="*/ 499880 w 1223212"/>
              <a:gd name="connsiteY4" fmla="*/ 38601 h 1670426"/>
              <a:gd name="connsiteX0" fmla="*/ 1223212 w 1223212"/>
              <a:gd name="connsiteY0" fmla="*/ 1662685 h 1688562"/>
              <a:gd name="connsiteX1" fmla="*/ 131390 w 1223212"/>
              <a:gd name="connsiteY1" fmla="*/ 1471616 h 1688562"/>
              <a:gd name="connsiteX2" fmla="*/ 63152 w 1223212"/>
              <a:gd name="connsiteY2" fmla="*/ 202374 h 1688562"/>
              <a:gd name="connsiteX3" fmla="*/ 527176 w 1223212"/>
              <a:gd name="connsiteY3" fmla="*/ 11305 h 1688562"/>
              <a:gd name="connsiteX4" fmla="*/ 499880 w 1223212"/>
              <a:gd name="connsiteY4" fmla="*/ 38601 h 1688562"/>
              <a:gd name="connsiteX0" fmla="*/ 1397297 w 1397297"/>
              <a:gd name="connsiteY0" fmla="*/ 1662685 h 1688562"/>
              <a:gd name="connsiteX1" fmla="*/ 141702 w 1397297"/>
              <a:gd name="connsiteY1" fmla="*/ 1471616 h 1688562"/>
              <a:gd name="connsiteX2" fmla="*/ 73464 w 1397297"/>
              <a:gd name="connsiteY2" fmla="*/ 202374 h 1688562"/>
              <a:gd name="connsiteX3" fmla="*/ 537488 w 1397297"/>
              <a:gd name="connsiteY3" fmla="*/ 11305 h 1688562"/>
              <a:gd name="connsiteX4" fmla="*/ 510192 w 1397297"/>
              <a:gd name="connsiteY4" fmla="*/ 38601 h 1688562"/>
              <a:gd name="connsiteX0" fmla="*/ 1418028 w 1418028"/>
              <a:gd name="connsiteY0" fmla="*/ 1662685 h 1688562"/>
              <a:gd name="connsiteX1" fmla="*/ 162433 w 1418028"/>
              <a:gd name="connsiteY1" fmla="*/ 1471616 h 1688562"/>
              <a:gd name="connsiteX2" fmla="*/ 94195 w 1418028"/>
              <a:gd name="connsiteY2" fmla="*/ 202374 h 1688562"/>
              <a:gd name="connsiteX3" fmla="*/ 558219 w 1418028"/>
              <a:gd name="connsiteY3" fmla="*/ 11305 h 1688562"/>
              <a:gd name="connsiteX4" fmla="*/ 530923 w 1418028"/>
              <a:gd name="connsiteY4" fmla="*/ 38601 h 1688562"/>
              <a:gd name="connsiteX0" fmla="*/ 1418028 w 1418028"/>
              <a:gd name="connsiteY0" fmla="*/ 1651381 h 1677258"/>
              <a:gd name="connsiteX1" fmla="*/ 162433 w 1418028"/>
              <a:gd name="connsiteY1" fmla="*/ 1460312 h 1677258"/>
              <a:gd name="connsiteX2" fmla="*/ 94195 w 1418028"/>
              <a:gd name="connsiteY2" fmla="*/ 191070 h 1677258"/>
              <a:gd name="connsiteX3" fmla="*/ 558219 w 1418028"/>
              <a:gd name="connsiteY3" fmla="*/ 1 h 1677258"/>
              <a:gd name="connsiteX0" fmla="*/ 1649673 w 1649673"/>
              <a:gd name="connsiteY0" fmla="*/ 1686989 h 1706806"/>
              <a:gd name="connsiteX1" fmla="*/ 175714 w 1649673"/>
              <a:gd name="connsiteY1" fmla="*/ 1460311 h 1706806"/>
              <a:gd name="connsiteX2" fmla="*/ 107476 w 1649673"/>
              <a:gd name="connsiteY2" fmla="*/ 191069 h 1706806"/>
              <a:gd name="connsiteX3" fmla="*/ 571500 w 1649673"/>
              <a:gd name="connsiteY3" fmla="*/ 0 h 1706806"/>
              <a:gd name="connsiteX0" fmla="*/ 1561781 w 1561781"/>
              <a:gd name="connsiteY0" fmla="*/ 1686989 h 1738943"/>
              <a:gd name="connsiteX1" fmla="*/ 237948 w 1561781"/>
              <a:gd name="connsiteY1" fmla="*/ 1567140 h 1738943"/>
              <a:gd name="connsiteX2" fmla="*/ 19584 w 1561781"/>
              <a:gd name="connsiteY2" fmla="*/ 191069 h 1738943"/>
              <a:gd name="connsiteX3" fmla="*/ 483608 w 1561781"/>
              <a:gd name="connsiteY3" fmla="*/ 0 h 1738943"/>
              <a:gd name="connsiteX0" fmla="*/ 1475671 w 1475671"/>
              <a:gd name="connsiteY0" fmla="*/ 1715654 h 1771802"/>
              <a:gd name="connsiteX1" fmla="*/ 151838 w 1475671"/>
              <a:gd name="connsiteY1" fmla="*/ 1595805 h 1771802"/>
              <a:gd name="connsiteX2" fmla="*/ 56304 w 1475671"/>
              <a:gd name="connsiteY2" fmla="*/ 148515 h 1771802"/>
              <a:gd name="connsiteX3" fmla="*/ 397498 w 1475671"/>
              <a:gd name="connsiteY3" fmla="*/ 28665 h 1771802"/>
              <a:gd name="connsiteX0" fmla="*/ 1502372 w 1502372"/>
              <a:gd name="connsiteY0" fmla="*/ 1715654 h 1771802"/>
              <a:gd name="connsiteX1" fmla="*/ 178539 w 1502372"/>
              <a:gd name="connsiteY1" fmla="*/ 1595805 h 1771802"/>
              <a:gd name="connsiteX2" fmla="*/ 83005 w 1502372"/>
              <a:gd name="connsiteY2" fmla="*/ 148515 h 1771802"/>
              <a:gd name="connsiteX3" fmla="*/ 424199 w 1502372"/>
              <a:gd name="connsiteY3" fmla="*/ 28665 h 1771802"/>
              <a:gd name="connsiteX0" fmla="*/ 1502372 w 1502372"/>
              <a:gd name="connsiteY0" fmla="*/ 1686989 h 1737914"/>
              <a:gd name="connsiteX1" fmla="*/ 178539 w 1502372"/>
              <a:gd name="connsiteY1" fmla="*/ 1567140 h 1737914"/>
              <a:gd name="connsiteX2" fmla="*/ 83005 w 1502372"/>
              <a:gd name="connsiteY2" fmla="*/ 208874 h 1737914"/>
              <a:gd name="connsiteX3" fmla="*/ 424199 w 1502372"/>
              <a:gd name="connsiteY3" fmla="*/ 0 h 1737914"/>
              <a:gd name="connsiteX0" fmla="*/ 1511097 w 1511097"/>
              <a:gd name="connsiteY0" fmla="*/ 1686989 h 1738945"/>
              <a:gd name="connsiteX1" fmla="*/ 187264 w 1511097"/>
              <a:gd name="connsiteY1" fmla="*/ 1567140 h 1738945"/>
              <a:gd name="connsiteX2" fmla="*/ 78082 w 1511097"/>
              <a:gd name="connsiteY2" fmla="*/ 191069 h 1738945"/>
              <a:gd name="connsiteX3" fmla="*/ 432924 w 1511097"/>
              <a:gd name="connsiteY3" fmla="*/ 0 h 1738945"/>
              <a:gd name="connsiteX0" fmla="*/ 1483484 w 1483484"/>
              <a:gd name="connsiteY0" fmla="*/ 1686989 h 1706808"/>
              <a:gd name="connsiteX1" fmla="*/ 159651 w 1483484"/>
              <a:gd name="connsiteY1" fmla="*/ 1460313 h 1706808"/>
              <a:gd name="connsiteX2" fmla="*/ 50469 w 1483484"/>
              <a:gd name="connsiteY2" fmla="*/ 191069 h 1706808"/>
              <a:gd name="connsiteX3" fmla="*/ 405311 w 1483484"/>
              <a:gd name="connsiteY3" fmla="*/ 0 h 170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3484" h="1706808">
                <a:moveTo>
                  <a:pt x="1483484" y="1686989"/>
                </a:moveTo>
                <a:cubicBezTo>
                  <a:pt x="951220" y="1734757"/>
                  <a:pt x="398487" y="1709633"/>
                  <a:pt x="159651" y="1460313"/>
                </a:cubicBezTo>
                <a:cubicBezTo>
                  <a:pt x="-79185" y="1210993"/>
                  <a:pt x="9526" y="434454"/>
                  <a:pt x="50469" y="191069"/>
                </a:cubicBezTo>
                <a:cubicBezTo>
                  <a:pt x="91412" y="-52316"/>
                  <a:pt x="332523" y="27295"/>
                  <a:pt x="405311" y="0"/>
                </a:cubicBez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756927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typical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for-each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loop </a:t>
            </a:r>
            <a:r>
              <a:rPr lang="en-US" dirty="0" smtClean="0"/>
              <a:t>syntax </a:t>
            </a:r>
            <a:r>
              <a:rPr lang="en-US" dirty="0"/>
              <a:t>is: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Iterates over all the elements of a collection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element</a:t>
            </a:r>
            <a:r>
              <a:rPr lang="en-US" dirty="0" smtClean="0"/>
              <a:t> is the loop variable that takes sequentially all collection values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collection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can be list, array or other group of elements of the same type</a:t>
            </a:r>
            <a:endParaRPr lang="bg-BG" dirty="0"/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For-Each Loop</a:t>
            </a:r>
            <a:endParaRPr lang="bg-BG" dirty="0"/>
          </a:p>
        </p:txBody>
      </p:sp>
      <p:sp>
        <p:nvSpPr>
          <p:cNvPr id="463881" name="Rectangle 9"/>
          <p:cNvSpPr>
            <a:spLocks noChangeArrowheads="1"/>
          </p:cNvSpPr>
          <p:nvPr/>
        </p:nvSpPr>
        <p:spPr bwMode="auto">
          <a:xfrm>
            <a:off x="1827216" y="2006776"/>
            <a:ext cx="8534396" cy="153272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(Type element :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collection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6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1284317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1980965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Example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for-each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The loop iterates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over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array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day names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The variable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takes all its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values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Applicable for all collections: arrays, lists, strings, etc.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onsolas" pitchFamily="49" charset="0"/>
              </a:rPr>
              <a:t>For-Each</a:t>
            </a:r>
            <a:r>
              <a:rPr lang="en-US" dirty="0" smtClean="0"/>
              <a:t> Loop </a:t>
            </a:r>
            <a:r>
              <a:rPr lang="en-US" dirty="0"/>
              <a:t>– Example</a:t>
            </a:r>
            <a:endParaRPr lang="bg-BG" dirty="0"/>
          </a:p>
        </p:txBody>
      </p:sp>
      <p:sp>
        <p:nvSpPr>
          <p:cNvPr id="484357" name="Rectangle 5"/>
          <p:cNvSpPr>
            <a:spLocks noChangeArrowheads="1"/>
          </p:cNvSpPr>
          <p:nvPr/>
        </p:nvSpPr>
        <p:spPr bwMode="auto">
          <a:xfrm>
            <a:off x="1065212" y="1994623"/>
            <a:ext cx="10058400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days = { "Monday", "Tuesday", "Wednesday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Thursday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Friday", "Saturday", "Sunday" };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(String day : days)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System.out.println(day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4217569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Loops can be nested (one inside another)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Example: print </a:t>
            </a:r>
            <a:r>
              <a:rPr lang="en-US" dirty="0"/>
              <a:t>all combinations from TOTO 6/49 lottery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41390" y="2775924"/>
            <a:ext cx="10334622" cy="332007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i1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1; i1 &lt;= 44; i1++)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 (int i2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i1 + 1; i2 &lt;= 45; i2++)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i3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i2 + 1; i3 &lt;= 46; i3++)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i4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i3 + 1; i4 &lt;= 47; i4++)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i5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i4 + 1; i5 &lt;= 48; i5++)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i6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i5 + 1; i6 &lt;= 49; i6++)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System.out.printf("%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%d %d %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d\n",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i1, i2, i3, i4, i5, i6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369412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1" descr="C:\Trash\infinity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484" y="1600200"/>
            <a:ext cx="7977928" cy="30736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12875540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 smtClean="0"/>
              <a:t> (-128 </a:t>
            </a:r>
            <a:r>
              <a:rPr lang="en-US" sz="3000" dirty="0"/>
              <a:t>to </a:t>
            </a:r>
            <a:r>
              <a:rPr lang="en-US" sz="3000" dirty="0" smtClean="0"/>
              <a:t>127): signed </a:t>
            </a:r>
            <a:r>
              <a:rPr lang="en-US" sz="3000" dirty="0"/>
              <a:t>8-bit</a:t>
            </a:r>
          </a:p>
          <a:p>
            <a:r>
              <a:rPr lang="en-US" sz="3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/>
              <a:t> (-32,768 to 32,767): signed 16-bit</a:t>
            </a:r>
          </a:p>
          <a:p>
            <a:r>
              <a:rPr lang="en-US" sz="30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 smtClean="0"/>
              <a:t> (-2,147,483,648 to 2,147,483,647): signed 32-bit</a:t>
            </a:r>
          </a:p>
          <a:p>
            <a:r>
              <a:rPr lang="en-US" sz="3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 smtClean="0"/>
              <a:t> </a:t>
            </a:r>
            <a:r>
              <a:rPr lang="en-US" sz="3000" dirty="0"/>
              <a:t>(-9,223,372,036,854,775,808 to 9,223,372,036,854,775,807): signed </a:t>
            </a:r>
            <a:r>
              <a:rPr lang="en-US" sz="3000" dirty="0" smtClean="0"/>
              <a:t>64-bit</a:t>
            </a:r>
            <a:endParaRPr lang="en-US" sz="3000" dirty="0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grpSp>
        <p:nvGrpSpPr>
          <p:cNvPr id="3" name="Group 2"/>
          <p:cNvGrpSpPr/>
          <p:nvPr/>
        </p:nvGrpSpPr>
        <p:grpSpPr>
          <a:xfrm>
            <a:off x="8987550" y="4267200"/>
            <a:ext cx="2578862" cy="1760569"/>
            <a:chOff x="7937623" y="847893"/>
            <a:chExt cx="2578862" cy="1760569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7937623" y="847893"/>
              <a:ext cx="9605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737543">
              <a:off x="8355414" y="1900576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573983" y="1677691"/>
              <a:ext cx="942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0755703">
              <a:off x="9149270" y="1109796"/>
              <a:ext cx="9653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912812" y="4300174"/>
            <a:ext cx="7494958" cy="19482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b = 1;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5;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(short)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 + i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num);</a:t>
            </a:r>
          </a:p>
        </p:txBody>
      </p:sp>
    </p:spTree>
    <p:extLst>
      <p:ext uri="{BB962C8B-B14F-4D97-AF65-F5344CB8AC3E}">
        <p14:creationId xmlns="" xmlns:p14="http://schemas.microsoft.com/office/powerpoint/2010/main" val="33424562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Defining and Invoking Methods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137" y="609600"/>
            <a:ext cx="6302622" cy="4130910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</p:spTree>
    <p:extLst>
      <p:ext uri="{BB962C8B-B14F-4D97-AF65-F5344CB8AC3E}">
        <p14:creationId xmlns="" xmlns:p14="http://schemas.microsoft.com/office/powerpoint/2010/main" val="20747390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295400"/>
            <a:ext cx="4343400" cy="522960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sz="3200" dirty="0" smtClean="0"/>
              <a:t> are named pieces of code</a:t>
            </a:r>
          </a:p>
          <a:p>
            <a:pPr lvl="1"/>
            <a:r>
              <a:rPr lang="en-US" sz="3000" dirty="0" smtClean="0"/>
              <a:t>Defined in the class body</a:t>
            </a:r>
          </a:p>
          <a:p>
            <a:pPr lvl="1"/>
            <a:r>
              <a:rPr lang="en-US" sz="3000" dirty="0" smtClean="0"/>
              <a:t>Can be invoked</a:t>
            </a:r>
            <a:r>
              <a:rPr lang="bg-BG" sz="3000" dirty="0" smtClean="0"/>
              <a:t> </a:t>
            </a:r>
            <a:r>
              <a:rPr lang="en-US" sz="3000" dirty="0" smtClean="0"/>
              <a:t>multiple times</a:t>
            </a:r>
          </a:p>
          <a:p>
            <a:pPr lvl="1"/>
            <a:r>
              <a:rPr lang="en-US" sz="3000" dirty="0" smtClean="0"/>
              <a:t>Can take parameters</a:t>
            </a:r>
          </a:p>
          <a:p>
            <a:pPr lvl="1"/>
            <a:r>
              <a:rPr lang="en-US" sz="3000" dirty="0" smtClean="0"/>
              <a:t>Can return a value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Methods: Defining and Invoking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418012" y="1295400"/>
            <a:ext cx="7315200" cy="4819754"/>
            <a:chOff x="4951412" y="1295400"/>
            <a:chExt cx="6769817" cy="4819754"/>
          </a:xfrm>
        </p:grpSpPr>
        <p:sp>
          <p:nvSpPr>
            <p:cNvPr id="5" name="Text Placeholder 5"/>
            <p:cNvSpPr txBox="1">
              <a:spLocks/>
            </p:cNvSpPr>
            <p:nvPr/>
          </p:nvSpPr>
          <p:spPr>
            <a:xfrm>
              <a:off x="4951412" y="1295400"/>
              <a:ext cx="6400800" cy="481975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>
                <a:lnSpc>
                  <a:spcPct val="110000"/>
                </a:lnSpc>
              </a:pPr>
              <a:r>
                <a:rPr lang="en-US" sz="2100" dirty="0" smtClean="0"/>
                <a:t>private static void printAsterix(int count) {</a:t>
              </a:r>
            </a:p>
            <a:p>
              <a:pPr>
                <a:lnSpc>
                  <a:spcPct val="110000"/>
                </a:lnSpc>
              </a:pPr>
              <a:r>
                <a:rPr lang="en-US" sz="2100" dirty="0" smtClean="0"/>
                <a:t>  for (int i = 0; i &lt; count; i++) {</a:t>
              </a:r>
            </a:p>
            <a:p>
              <a:pPr>
                <a:lnSpc>
                  <a:spcPct val="110000"/>
                </a:lnSpc>
              </a:pPr>
              <a:r>
                <a:rPr lang="en-US" sz="2100" dirty="0" smtClean="0"/>
                <a:t>    System.out.print("*");</a:t>
              </a:r>
            </a:p>
            <a:p>
              <a:pPr>
                <a:lnSpc>
                  <a:spcPct val="110000"/>
                </a:lnSpc>
              </a:pPr>
              <a:r>
                <a:rPr lang="en-US" sz="2100" dirty="0" smtClean="0"/>
                <a:t>  }</a:t>
              </a:r>
            </a:p>
            <a:p>
              <a:pPr>
                <a:lnSpc>
                  <a:spcPct val="110000"/>
                </a:lnSpc>
              </a:pPr>
              <a:r>
                <a:rPr lang="en-US" sz="2100" dirty="0" smtClean="0"/>
                <a:t>  System.out.println();		</a:t>
              </a:r>
            </a:p>
            <a:p>
              <a:pPr>
                <a:lnSpc>
                  <a:spcPct val="110000"/>
                </a:lnSpc>
              </a:pPr>
              <a:r>
                <a:rPr lang="en-US" sz="2100" dirty="0" smtClean="0"/>
                <a:t>}</a:t>
              </a:r>
            </a:p>
            <a:p>
              <a:pPr>
                <a:lnSpc>
                  <a:spcPct val="110000"/>
                </a:lnSpc>
              </a:pPr>
              <a:endParaRPr lang="en-US" sz="2100" dirty="0" smtClean="0"/>
            </a:p>
            <a:p>
              <a:pPr>
                <a:lnSpc>
                  <a:spcPct val="110000"/>
                </a:lnSpc>
              </a:pPr>
              <a:r>
                <a:rPr lang="en-US" sz="2100" dirty="0" smtClean="0"/>
                <a:t>public static void main(String[] args) {</a:t>
              </a:r>
            </a:p>
            <a:p>
              <a:pPr>
                <a:lnSpc>
                  <a:spcPct val="110000"/>
                </a:lnSpc>
              </a:pPr>
              <a:r>
                <a:rPr lang="en-US" sz="2100" dirty="0" smtClean="0"/>
                <a:t>  int n = 5;</a:t>
              </a:r>
            </a:p>
            <a:p>
              <a:pPr>
                <a:lnSpc>
                  <a:spcPct val="110000"/>
                </a:lnSpc>
              </a:pPr>
              <a:r>
                <a:rPr lang="en-US" sz="2100" dirty="0" smtClean="0"/>
                <a:t>  for (int i = 1; i &lt;= n; i++) {</a:t>
              </a:r>
            </a:p>
            <a:p>
              <a:pPr>
                <a:lnSpc>
                  <a:spcPct val="110000"/>
                </a:lnSpc>
              </a:pPr>
              <a:r>
                <a:rPr lang="en-US" sz="2100" dirty="0" smtClean="0"/>
                <a:t>    printAsterix(i);</a:t>
              </a:r>
            </a:p>
            <a:p>
              <a:pPr>
                <a:lnSpc>
                  <a:spcPct val="110000"/>
                </a:lnSpc>
              </a:pPr>
              <a:r>
                <a:rPr lang="en-US" sz="2100" dirty="0" smtClean="0"/>
                <a:t>  }</a:t>
              </a:r>
            </a:p>
            <a:p>
              <a:pPr>
                <a:lnSpc>
                  <a:spcPct val="110000"/>
                </a:lnSpc>
              </a:pPr>
              <a:r>
                <a:rPr lang="en-US" sz="2100" dirty="0" smtClean="0"/>
                <a:t>}</a:t>
              </a:r>
              <a:endParaRPr lang="en-US" sz="2100" dirty="0"/>
            </a:p>
          </p:txBody>
        </p:sp>
        <p:sp>
          <p:nvSpPr>
            <p:cNvPr id="12" name="Line 93"/>
            <p:cNvSpPr>
              <a:spLocks noChangeShapeType="1"/>
            </p:cNvSpPr>
            <p:nvPr/>
          </p:nvSpPr>
          <p:spPr bwMode="auto">
            <a:xfrm flipH="1" flipV="1">
              <a:off x="7930365" y="1578592"/>
              <a:ext cx="3790864" cy="3535522"/>
            </a:xfrm>
            <a:custGeom>
              <a:avLst/>
              <a:gdLst>
                <a:gd name="connsiteX0" fmla="*/ 0 w 238887"/>
                <a:gd name="connsiteY0" fmla="*/ 0 h 2535721"/>
                <a:gd name="connsiteX1" fmla="*/ 238887 w 238887"/>
                <a:gd name="connsiteY1" fmla="*/ 2535721 h 2535721"/>
                <a:gd name="connsiteX0" fmla="*/ 0 w 238887"/>
                <a:gd name="connsiteY0" fmla="*/ 0 h 2535721"/>
                <a:gd name="connsiteX1" fmla="*/ 190726 w 238887"/>
                <a:gd name="connsiteY1" fmla="*/ 1755578 h 2535721"/>
                <a:gd name="connsiteX2" fmla="*/ 238887 w 238887"/>
                <a:gd name="connsiteY2" fmla="*/ 2535721 h 2535721"/>
                <a:gd name="connsiteX0" fmla="*/ 416679 w 655566"/>
                <a:gd name="connsiteY0" fmla="*/ 0 h 2535721"/>
                <a:gd name="connsiteX1" fmla="*/ 12319 w 655566"/>
                <a:gd name="connsiteY1" fmla="*/ 1886207 h 2535721"/>
                <a:gd name="connsiteX2" fmla="*/ 655566 w 655566"/>
                <a:gd name="connsiteY2" fmla="*/ 2535721 h 2535721"/>
                <a:gd name="connsiteX0" fmla="*/ 430962 w 669849"/>
                <a:gd name="connsiteY0" fmla="*/ 0 h 2535721"/>
                <a:gd name="connsiteX1" fmla="*/ 12087 w 669849"/>
                <a:gd name="connsiteY1" fmla="*/ 1712036 h 2535721"/>
                <a:gd name="connsiteX2" fmla="*/ 669849 w 669849"/>
                <a:gd name="connsiteY2" fmla="*/ 2535721 h 2535721"/>
                <a:gd name="connsiteX0" fmla="*/ 418875 w 657762"/>
                <a:gd name="connsiteY0" fmla="*/ 0 h 2535721"/>
                <a:gd name="connsiteX1" fmla="*/ 0 w 657762"/>
                <a:gd name="connsiteY1" fmla="*/ 1712036 h 2535721"/>
                <a:gd name="connsiteX2" fmla="*/ 657762 w 657762"/>
                <a:gd name="connsiteY2" fmla="*/ 2535721 h 2535721"/>
                <a:gd name="connsiteX0" fmla="*/ 485858 w 724745"/>
                <a:gd name="connsiteY0" fmla="*/ 0 h 2535721"/>
                <a:gd name="connsiteX1" fmla="*/ 66983 w 724745"/>
                <a:gd name="connsiteY1" fmla="*/ 1712036 h 2535721"/>
                <a:gd name="connsiteX2" fmla="*/ 724745 w 724745"/>
                <a:gd name="connsiteY2" fmla="*/ 2535721 h 2535721"/>
                <a:gd name="connsiteX0" fmla="*/ 506104 w 744991"/>
                <a:gd name="connsiteY0" fmla="*/ 0 h 2535721"/>
                <a:gd name="connsiteX1" fmla="*/ 87229 w 744991"/>
                <a:gd name="connsiteY1" fmla="*/ 1712036 h 2535721"/>
                <a:gd name="connsiteX2" fmla="*/ 744991 w 744991"/>
                <a:gd name="connsiteY2" fmla="*/ 2535721 h 2535721"/>
                <a:gd name="connsiteX0" fmla="*/ 506104 w 744991"/>
                <a:gd name="connsiteY0" fmla="*/ 0 h 2535721"/>
                <a:gd name="connsiteX1" fmla="*/ 87229 w 744991"/>
                <a:gd name="connsiteY1" fmla="*/ 1712036 h 2535721"/>
                <a:gd name="connsiteX2" fmla="*/ 744991 w 744991"/>
                <a:gd name="connsiteY2" fmla="*/ 2535721 h 2535721"/>
                <a:gd name="connsiteX0" fmla="*/ 506104 w 744991"/>
                <a:gd name="connsiteY0" fmla="*/ 0 h 2535721"/>
                <a:gd name="connsiteX1" fmla="*/ 87229 w 744991"/>
                <a:gd name="connsiteY1" fmla="*/ 1712036 h 2535721"/>
                <a:gd name="connsiteX2" fmla="*/ 744991 w 744991"/>
                <a:gd name="connsiteY2" fmla="*/ 2535721 h 2535721"/>
                <a:gd name="connsiteX0" fmla="*/ 488099 w 726986"/>
                <a:gd name="connsiteY0" fmla="*/ 0 h 2535721"/>
                <a:gd name="connsiteX1" fmla="*/ 69224 w 726986"/>
                <a:gd name="connsiteY1" fmla="*/ 1712036 h 2535721"/>
                <a:gd name="connsiteX2" fmla="*/ 726986 w 726986"/>
                <a:gd name="connsiteY2" fmla="*/ 2535721 h 2535721"/>
                <a:gd name="connsiteX0" fmla="*/ 1924933 w 1924933"/>
                <a:gd name="connsiteY0" fmla="*/ 0 h 3638807"/>
                <a:gd name="connsiteX1" fmla="*/ 1506058 w 1924933"/>
                <a:gd name="connsiteY1" fmla="*/ 1712036 h 3638807"/>
                <a:gd name="connsiteX2" fmla="*/ 117306 w 1924933"/>
                <a:gd name="connsiteY2" fmla="*/ 3638807 h 3638807"/>
                <a:gd name="connsiteX0" fmla="*/ 2080776 w 2080776"/>
                <a:gd name="connsiteY0" fmla="*/ 81191 h 3719998"/>
                <a:gd name="connsiteX1" fmla="*/ 210473 w 2080776"/>
                <a:gd name="connsiteY1" fmla="*/ 704656 h 3719998"/>
                <a:gd name="connsiteX2" fmla="*/ 273149 w 2080776"/>
                <a:gd name="connsiteY2" fmla="*/ 3719998 h 3719998"/>
                <a:gd name="connsiteX0" fmla="*/ 2080776 w 2080776"/>
                <a:gd name="connsiteY0" fmla="*/ 91564 h 3730371"/>
                <a:gd name="connsiteX1" fmla="*/ 210473 w 2080776"/>
                <a:gd name="connsiteY1" fmla="*/ 715029 h 3730371"/>
                <a:gd name="connsiteX2" fmla="*/ 273149 w 2080776"/>
                <a:gd name="connsiteY2" fmla="*/ 3730371 h 3730371"/>
                <a:gd name="connsiteX0" fmla="*/ 2122647 w 2122647"/>
                <a:gd name="connsiteY0" fmla="*/ 91564 h 3730371"/>
                <a:gd name="connsiteX1" fmla="*/ 252344 w 2122647"/>
                <a:gd name="connsiteY1" fmla="*/ 715029 h 3730371"/>
                <a:gd name="connsiteX2" fmla="*/ 315020 w 2122647"/>
                <a:gd name="connsiteY2" fmla="*/ 3730371 h 3730371"/>
                <a:gd name="connsiteX0" fmla="*/ 2336194 w 2336194"/>
                <a:gd name="connsiteY0" fmla="*/ 0 h 3638807"/>
                <a:gd name="connsiteX1" fmla="*/ 44977 w 2336194"/>
                <a:gd name="connsiteY1" fmla="*/ 884722 h 3638807"/>
                <a:gd name="connsiteX2" fmla="*/ 528567 w 2336194"/>
                <a:gd name="connsiteY2" fmla="*/ 3638807 h 3638807"/>
                <a:gd name="connsiteX0" fmla="*/ 2417511 w 2417511"/>
                <a:gd name="connsiteY0" fmla="*/ 0 h 3707350"/>
                <a:gd name="connsiteX1" fmla="*/ 126294 w 2417511"/>
                <a:gd name="connsiteY1" fmla="*/ 884722 h 3707350"/>
                <a:gd name="connsiteX2" fmla="*/ 331140 w 2417511"/>
                <a:gd name="connsiteY2" fmla="*/ 3450122 h 3707350"/>
                <a:gd name="connsiteX3" fmla="*/ 609884 w 2417511"/>
                <a:gd name="connsiteY3" fmla="*/ 3638807 h 3707350"/>
                <a:gd name="connsiteX0" fmla="*/ 2516348 w 2516348"/>
                <a:gd name="connsiteY0" fmla="*/ 0 h 3655940"/>
                <a:gd name="connsiteX1" fmla="*/ 225131 w 2516348"/>
                <a:gd name="connsiteY1" fmla="*/ 884722 h 3655940"/>
                <a:gd name="connsiteX2" fmla="*/ 96149 w 2516348"/>
                <a:gd name="connsiteY2" fmla="*/ 3348522 h 3655940"/>
                <a:gd name="connsiteX3" fmla="*/ 708721 w 2516348"/>
                <a:gd name="connsiteY3" fmla="*/ 3638807 h 3655940"/>
                <a:gd name="connsiteX0" fmla="*/ 2443251 w 2443251"/>
                <a:gd name="connsiteY0" fmla="*/ 0 h 3655940"/>
                <a:gd name="connsiteX1" fmla="*/ 152034 w 2443251"/>
                <a:gd name="connsiteY1" fmla="*/ 884722 h 3655940"/>
                <a:gd name="connsiteX2" fmla="*/ 23052 w 2443251"/>
                <a:gd name="connsiteY2" fmla="*/ 3348522 h 3655940"/>
                <a:gd name="connsiteX3" fmla="*/ 635624 w 2443251"/>
                <a:gd name="connsiteY3" fmla="*/ 3638807 h 3655940"/>
                <a:gd name="connsiteX0" fmla="*/ 2443251 w 2443251"/>
                <a:gd name="connsiteY0" fmla="*/ 0 h 3655940"/>
                <a:gd name="connsiteX1" fmla="*/ 152034 w 2443251"/>
                <a:gd name="connsiteY1" fmla="*/ 884722 h 3655940"/>
                <a:gd name="connsiteX2" fmla="*/ 23052 w 2443251"/>
                <a:gd name="connsiteY2" fmla="*/ 3348522 h 3655940"/>
                <a:gd name="connsiteX3" fmla="*/ 635624 w 2443251"/>
                <a:gd name="connsiteY3" fmla="*/ 3638807 h 3655940"/>
                <a:gd name="connsiteX0" fmla="*/ 2464548 w 2464548"/>
                <a:gd name="connsiteY0" fmla="*/ 0 h 3655940"/>
                <a:gd name="connsiteX1" fmla="*/ 173331 w 2464548"/>
                <a:gd name="connsiteY1" fmla="*/ 884722 h 3655940"/>
                <a:gd name="connsiteX2" fmla="*/ 44349 w 2464548"/>
                <a:gd name="connsiteY2" fmla="*/ 3348522 h 3655940"/>
                <a:gd name="connsiteX3" fmla="*/ 656921 w 2464548"/>
                <a:gd name="connsiteY3" fmla="*/ 3638807 h 3655940"/>
                <a:gd name="connsiteX0" fmla="*/ 2464548 w 2464548"/>
                <a:gd name="connsiteY0" fmla="*/ 0 h 3638894"/>
                <a:gd name="connsiteX1" fmla="*/ 173331 w 2464548"/>
                <a:gd name="connsiteY1" fmla="*/ 884722 h 3638894"/>
                <a:gd name="connsiteX2" fmla="*/ 44349 w 2464548"/>
                <a:gd name="connsiteY2" fmla="*/ 3348522 h 3638894"/>
                <a:gd name="connsiteX3" fmla="*/ 656921 w 2464548"/>
                <a:gd name="connsiteY3" fmla="*/ 3638807 h 3638894"/>
                <a:gd name="connsiteX0" fmla="*/ 2535409 w 2535409"/>
                <a:gd name="connsiteY0" fmla="*/ 0 h 3638894"/>
                <a:gd name="connsiteX1" fmla="*/ 244192 w 2535409"/>
                <a:gd name="connsiteY1" fmla="*/ 884722 h 3638894"/>
                <a:gd name="connsiteX2" fmla="*/ 115210 w 2535409"/>
                <a:gd name="connsiteY2" fmla="*/ 3348522 h 3638894"/>
                <a:gd name="connsiteX3" fmla="*/ 727782 w 2535409"/>
                <a:gd name="connsiteY3" fmla="*/ 3638807 h 3638894"/>
                <a:gd name="connsiteX0" fmla="*/ 2503182 w 2503182"/>
                <a:gd name="connsiteY0" fmla="*/ 0 h 3638894"/>
                <a:gd name="connsiteX1" fmla="*/ 211965 w 2503182"/>
                <a:gd name="connsiteY1" fmla="*/ 884722 h 3638894"/>
                <a:gd name="connsiteX2" fmla="*/ 82983 w 2503182"/>
                <a:gd name="connsiteY2" fmla="*/ 3348522 h 3638894"/>
                <a:gd name="connsiteX3" fmla="*/ 695555 w 2503182"/>
                <a:gd name="connsiteY3" fmla="*/ 3638807 h 3638894"/>
                <a:gd name="connsiteX0" fmla="*/ 2431987 w 2431987"/>
                <a:gd name="connsiteY0" fmla="*/ 0 h 3638807"/>
                <a:gd name="connsiteX1" fmla="*/ 140770 w 2431987"/>
                <a:gd name="connsiteY1" fmla="*/ 884722 h 3638807"/>
                <a:gd name="connsiteX2" fmla="*/ 126088 w 2431987"/>
                <a:gd name="connsiteY2" fmla="*/ 3335975 h 3638807"/>
                <a:gd name="connsiteX3" fmla="*/ 624360 w 2431987"/>
                <a:gd name="connsiteY3" fmla="*/ 3638807 h 3638807"/>
                <a:gd name="connsiteX0" fmla="*/ 2385487 w 2385487"/>
                <a:gd name="connsiteY0" fmla="*/ 11694 h 3650501"/>
                <a:gd name="connsiteX1" fmla="*/ 221270 w 2385487"/>
                <a:gd name="connsiteY1" fmla="*/ 833677 h 3650501"/>
                <a:gd name="connsiteX2" fmla="*/ 79588 w 2385487"/>
                <a:gd name="connsiteY2" fmla="*/ 3347669 h 3650501"/>
                <a:gd name="connsiteX3" fmla="*/ 577860 w 2385487"/>
                <a:gd name="connsiteY3" fmla="*/ 3650501 h 3650501"/>
                <a:gd name="connsiteX0" fmla="*/ 2385487 w 2385487"/>
                <a:gd name="connsiteY0" fmla="*/ 11694 h 3650501"/>
                <a:gd name="connsiteX1" fmla="*/ 221270 w 2385487"/>
                <a:gd name="connsiteY1" fmla="*/ 833677 h 3650501"/>
                <a:gd name="connsiteX2" fmla="*/ 79588 w 2385487"/>
                <a:gd name="connsiteY2" fmla="*/ 3347669 h 3650501"/>
                <a:gd name="connsiteX3" fmla="*/ 577860 w 2385487"/>
                <a:gd name="connsiteY3" fmla="*/ 3650501 h 3650501"/>
                <a:gd name="connsiteX0" fmla="*/ 2334687 w 2334687"/>
                <a:gd name="connsiteY0" fmla="*/ 11694 h 3650501"/>
                <a:gd name="connsiteX1" fmla="*/ 170470 w 2334687"/>
                <a:gd name="connsiteY1" fmla="*/ 833677 h 3650501"/>
                <a:gd name="connsiteX2" fmla="*/ 28788 w 2334687"/>
                <a:gd name="connsiteY2" fmla="*/ 3347669 h 3650501"/>
                <a:gd name="connsiteX3" fmla="*/ 527060 w 2334687"/>
                <a:gd name="connsiteY3" fmla="*/ 3650501 h 3650501"/>
                <a:gd name="connsiteX0" fmla="*/ 2357264 w 2357264"/>
                <a:gd name="connsiteY0" fmla="*/ 11694 h 3650501"/>
                <a:gd name="connsiteX1" fmla="*/ 193047 w 2357264"/>
                <a:gd name="connsiteY1" fmla="*/ 833677 h 3650501"/>
                <a:gd name="connsiteX2" fmla="*/ 51365 w 2357264"/>
                <a:gd name="connsiteY2" fmla="*/ 3347669 h 3650501"/>
                <a:gd name="connsiteX3" fmla="*/ 549637 w 2357264"/>
                <a:gd name="connsiteY3" fmla="*/ 3650501 h 3650501"/>
                <a:gd name="connsiteX0" fmla="*/ 2323398 w 2323398"/>
                <a:gd name="connsiteY0" fmla="*/ 11694 h 3650501"/>
                <a:gd name="connsiteX1" fmla="*/ 159181 w 2323398"/>
                <a:gd name="connsiteY1" fmla="*/ 833677 h 3650501"/>
                <a:gd name="connsiteX2" fmla="*/ 17499 w 2323398"/>
                <a:gd name="connsiteY2" fmla="*/ 3347669 h 3650501"/>
                <a:gd name="connsiteX3" fmla="*/ 515771 w 2323398"/>
                <a:gd name="connsiteY3" fmla="*/ 3650501 h 3650501"/>
                <a:gd name="connsiteX0" fmla="*/ 2323398 w 2323398"/>
                <a:gd name="connsiteY0" fmla="*/ 11694 h 3650501"/>
                <a:gd name="connsiteX1" fmla="*/ 159181 w 2323398"/>
                <a:gd name="connsiteY1" fmla="*/ 833677 h 3650501"/>
                <a:gd name="connsiteX2" fmla="*/ 17499 w 2323398"/>
                <a:gd name="connsiteY2" fmla="*/ 3347669 h 3650501"/>
                <a:gd name="connsiteX3" fmla="*/ 515771 w 2323398"/>
                <a:gd name="connsiteY3" fmla="*/ 3650501 h 3650501"/>
                <a:gd name="connsiteX0" fmla="*/ 2374197 w 2374197"/>
                <a:gd name="connsiteY0" fmla="*/ 11694 h 3650501"/>
                <a:gd name="connsiteX1" fmla="*/ 209980 w 2374197"/>
                <a:gd name="connsiteY1" fmla="*/ 833677 h 3650501"/>
                <a:gd name="connsiteX2" fmla="*/ 68298 w 2374197"/>
                <a:gd name="connsiteY2" fmla="*/ 3347669 h 3650501"/>
                <a:gd name="connsiteX3" fmla="*/ 566570 w 2374197"/>
                <a:gd name="connsiteY3" fmla="*/ 3650501 h 3650501"/>
                <a:gd name="connsiteX0" fmla="*/ 2374197 w 2374197"/>
                <a:gd name="connsiteY0" fmla="*/ 11694 h 3653202"/>
                <a:gd name="connsiteX1" fmla="*/ 209980 w 2374197"/>
                <a:gd name="connsiteY1" fmla="*/ 833677 h 3653202"/>
                <a:gd name="connsiteX2" fmla="*/ 68298 w 2374197"/>
                <a:gd name="connsiteY2" fmla="*/ 3347669 h 3653202"/>
                <a:gd name="connsiteX3" fmla="*/ 566570 w 2374197"/>
                <a:gd name="connsiteY3" fmla="*/ 3650501 h 3653202"/>
                <a:gd name="connsiteX0" fmla="*/ 2345976 w 2345976"/>
                <a:gd name="connsiteY0" fmla="*/ 11694 h 3653202"/>
                <a:gd name="connsiteX1" fmla="*/ 181759 w 2345976"/>
                <a:gd name="connsiteY1" fmla="*/ 833677 h 3653202"/>
                <a:gd name="connsiteX2" fmla="*/ 40077 w 2345976"/>
                <a:gd name="connsiteY2" fmla="*/ 3347669 h 3653202"/>
                <a:gd name="connsiteX3" fmla="*/ 538349 w 2345976"/>
                <a:gd name="connsiteY3" fmla="*/ 3650501 h 3653202"/>
                <a:gd name="connsiteX0" fmla="*/ 2355341 w 2355341"/>
                <a:gd name="connsiteY0" fmla="*/ 11694 h 3653202"/>
                <a:gd name="connsiteX1" fmla="*/ 191124 w 2355341"/>
                <a:gd name="connsiteY1" fmla="*/ 833677 h 3653202"/>
                <a:gd name="connsiteX2" fmla="*/ 49442 w 2355341"/>
                <a:gd name="connsiteY2" fmla="*/ 3347669 h 3653202"/>
                <a:gd name="connsiteX3" fmla="*/ 547714 w 2355341"/>
                <a:gd name="connsiteY3" fmla="*/ 3650501 h 3653202"/>
                <a:gd name="connsiteX0" fmla="*/ 2338502 w 2338502"/>
                <a:gd name="connsiteY0" fmla="*/ 11694 h 3653202"/>
                <a:gd name="connsiteX1" fmla="*/ 174285 w 2338502"/>
                <a:gd name="connsiteY1" fmla="*/ 833677 h 3653202"/>
                <a:gd name="connsiteX2" fmla="*/ 32603 w 2338502"/>
                <a:gd name="connsiteY2" fmla="*/ 3347669 h 3653202"/>
                <a:gd name="connsiteX3" fmla="*/ 530875 w 2338502"/>
                <a:gd name="connsiteY3" fmla="*/ 3650501 h 3653202"/>
                <a:gd name="connsiteX0" fmla="*/ 2338502 w 2338502"/>
                <a:gd name="connsiteY0" fmla="*/ 17683 h 3659191"/>
                <a:gd name="connsiteX1" fmla="*/ 174285 w 2338502"/>
                <a:gd name="connsiteY1" fmla="*/ 839666 h 3659191"/>
                <a:gd name="connsiteX2" fmla="*/ 32603 w 2338502"/>
                <a:gd name="connsiteY2" fmla="*/ 3353658 h 3659191"/>
                <a:gd name="connsiteX3" fmla="*/ 530875 w 2338502"/>
                <a:gd name="connsiteY3" fmla="*/ 3656490 h 3659191"/>
                <a:gd name="connsiteX0" fmla="*/ 2338502 w 2338502"/>
                <a:gd name="connsiteY0" fmla="*/ 0 h 3641508"/>
                <a:gd name="connsiteX1" fmla="*/ 174285 w 2338502"/>
                <a:gd name="connsiteY1" fmla="*/ 821983 h 3641508"/>
                <a:gd name="connsiteX2" fmla="*/ 32603 w 2338502"/>
                <a:gd name="connsiteY2" fmla="*/ 3335975 h 3641508"/>
                <a:gd name="connsiteX3" fmla="*/ 530875 w 2338502"/>
                <a:gd name="connsiteY3" fmla="*/ 3638807 h 3641508"/>
                <a:gd name="connsiteX0" fmla="*/ 2338502 w 2338502"/>
                <a:gd name="connsiteY0" fmla="*/ 0 h 3641508"/>
                <a:gd name="connsiteX1" fmla="*/ 174285 w 2338502"/>
                <a:gd name="connsiteY1" fmla="*/ 821983 h 3641508"/>
                <a:gd name="connsiteX2" fmla="*/ 32603 w 2338502"/>
                <a:gd name="connsiteY2" fmla="*/ 3335975 h 3641508"/>
                <a:gd name="connsiteX3" fmla="*/ 530875 w 2338502"/>
                <a:gd name="connsiteY3" fmla="*/ 3638807 h 3641508"/>
                <a:gd name="connsiteX0" fmla="*/ 2338502 w 2338502"/>
                <a:gd name="connsiteY0" fmla="*/ 0 h 3641508"/>
                <a:gd name="connsiteX1" fmla="*/ 174285 w 2338502"/>
                <a:gd name="connsiteY1" fmla="*/ 821983 h 3641508"/>
                <a:gd name="connsiteX2" fmla="*/ 32603 w 2338502"/>
                <a:gd name="connsiteY2" fmla="*/ 3335975 h 3641508"/>
                <a:gd name="connsiteX3" fmla="*/ 530875 w 2338502"/>
                <a:gd name="connsiteY3" fmla="*/ 3638807 h 3641508"/>
                <a:gd name="connsiteX0" fmla="*/ 2382706 w 2382706"/>
                <a:gd name="connsiteY0" fmla="*/ 0 h 3641508"/>
                <a:gd name="connsiteX1" fmla="*/ 95659 w 2382706"/>
                <a:gd name="connsiteY1" fmla="*/ 808498 h 3641508"/>
                <a:gd name="connsiteX2" fmla="*/ 76807 w 2382706"/>
                <a:gd name="connsiteY2" fmla="*/ 3335975 h 3641508"/>
                <a:gd name="connsiteX3" fmla="*/ 575079 w 2382706"/>
                <a:gd name="connsiteY3" fmla="*/ 3638807 h 3641508"/>
                <a:gd name="connsiteX0" fmla="*/ 2345335 w 2345335"/>
                <a:gd name="connsiteY0" fmla="*/ 0 h 3641508"/>
                <a:gd name="connsiteX1" fmla="*/ 58288 w 2345335"/>
                <a:gd name="connsiteY1" fmla="*/ 808498 h 3641508"/>
                <a:gd name="connsiteX2" fmla="*/ 39436 w 2345335"/>
                <a:gd name="connsiteY2" fmla="*/ 3335975 h 3641508"/>
                <a:gd name="connsiteX3" fmla="*/ 537708 w 2345335"/>
                <a:gd name="connsiteY3" fmla="*/ 3638807 h 3641508"/>
                <a:gd name="connsiteX0" fmla="*/ 2345335 w 2345335"/>
                <a:gd name="connsiteY0" fmla="*/ 0 h 3641508"/>
                <a:gd name="connsiteX1" fmla="*/ 58288 w 2345335"/>
                <a:gd name="connsiteY1" fmla="*/ 808498 h 3641508"/>
                <a:gd name="connsiteX2" fmla="*/ 39436 w 2345335"/>
                <a:gd name="connsiteY2" fmla="*/ 3335975 h 3641508"/>
                <a:gd name="connsiteX3" fmla="*/ 537708 w 2345335"/>
                <a:gd name="connsiteY3" fmla="*/ 3638807 h 3641508"/>
                <a:gd name="connsiteX0" fmla="*/ 2342062 w 2342062"/>
                <a:gd name="connsiteY0" fmla="*/ 0 h 3641508"/>
                <a:gd name="connsiteX1" fmla="*/ 55015 w 2342062"/>
                <a:gd name="connsiteY1" fmla="*/ 808498 h 3641508"/>
                <a:gd name="connsiteX2" fmla="*/ 36163 w 2342062"/>
                <a:gd name="connsiteY2" fmla="*/ 3335975 h 3641508"/>
                <a:gd name="connsiteX3" fmla="*/ 534435 w 2342062"/>
                <a:gd name="connsiteY3" fmla="*/ 3638807 h 3641508"/>
                <a:gd name="connsiteX0" fmla="*/ 2342062 w 2342062"/>
                <a:gd name="connsiteY0" fmla="*/ 0 h 3641508"/>
                <a:gd name="connsiteX1" fmla="*/ 55015 w 2342062"/>
                <a:gd name="connsiteY1" fmla="*/ 808498 h 3641508"/>
                <a:gd name="connsiteX2" fmla="*/ 36163 w 2342062"/>
                <a:gd name="connsiteY2" fmla="*/ 3335975 h 3641508"/>
                <a:gd name="connsiteX3" fmla="*/ 534435 w 2342062"/>
                <a:gd name="connsiteY3" fmla="*/ 3638807 h 3641508"/>
                <a:gd name="connsiteX0" fmla="*/ 2342062 w 2342062"/>
                <a:gd name="connsiteY0" fmla="*/ 0 h 3641508"/>
                <a:gd name="connsiteX1" fmla="*/ 55015 w 2342062"/>
                <a:gd name="connsiteY1" fmla="*/ 808498 h 3641508"/>
                <a:gd name="connsiteX2" fmla="*/ 36163 w 2342062"/>
                <a:gd name="connsiteY2" fmla="*/ 3335975 h 3641508"/>
                <a:gd name="connsiteX3" fmla="*/ 534435 w 2342062"/>
                <a:gd name="connsiteY3" fmla="*/ 3638807 h 3641508"/>
                <a:gd name="connsiteX0" fmla="*/ 2342062 w 2342062"/>
                <a:gd name="connsiteY0" fmla="*/ 0 h 3641508"/>
                <a:gd name="connsiteX1" fmla="*/ 55015 w 2342062"/>
                <a:gd name="connsiteY1" fmla="*/ 808498 h 3641508"/>
                <a:gd name="connsiteX2" fmla="*/ 36163 w 2342062"/>
                <a:gd name="connsiteY2" fmla="*/ 3335975 h 3641508"/>
                <a:gd name="connsiteX3" fmla="*/ 534435 w 2342062"/>
                <a:gd name="connsiteY3" fmla="*/ 3638807 h 3641508"/>
                <a:gd name="connsiteX0" fmla="*/ 2342062 w 2342062"/>
                <a:gd name="connsiteY0" fmla="*/ 0 h 3641508"/>
                <a:gd name="connsiteX1" fmla="*/ 55015 w 2342062"/>
                <a:gd name="connsiteY1" fmla="*/ 808498 h 3641508"/>
                <a:gd name="connsiteX2" fmla="*/ 36163 w 2342062"/>
                <a:gd name="connsiteY2" fmla="*/ 3335975 h 3641508"/>
                <a:gd name="connsiteX3" fmla="*/ 534435 w 2342062"/>
                <a:gd name="connsiteY3" fmla="*/ 3638807 h 3641508"/>
                <a:gd name="connsiteX0" fmla="*/ 2342062 w 2342062"/>
                <a:gd name="connsiteY0" fmla="*/ 0 h 3641508"/>
                <a:gd name="connsiteX1" fmla="*/ 55015 w 2342062"/>
                <a:gd name="connsiteY1" fmla="*/ 808498 h 3641508"/>
                <a:gd name="connsiteX2" fmla="*/ 36163 w 2342062"/>
                <a:gd name="connsiteY2" fmla="*/ 3335975 h 3641508"/>
                <a:gd name="connsiteX3" fmla="*/ 534435 w 2342062"/>
                <a:gd name="connsiteY3" fmla="*/ 3638807 h 3641508"/>
                <a:gd name="connsiteX0" fmla="*/ 2342062 w 2342062"/>
                <a:gd name="connsiteY0" fmla="*/ 0 h 3641508"/>
                <a:gd name="connsiteX1" fmla="*/ 55015 w 2342062"/>
                <a:gd name="connsiteY1" fmla="*/ 808498 h 3641508"/>
                <a:gd name="connsiteX2" fmla="*/ 36163 w 2342062"/>
                <a:gd name="connsiteY2" fmla="*/ 3335975 h 3641508"/>
                <a:gd name="connsiteX3" fmla="*/ 534435 w 2342062"/>
                <a:gd name="connsiteY3" fmla="*/ 3638807 h 3641508"/>
                <a:gd name="connsiteX0" fmla="*/ 2342062 w 2342062"/>
                <a:gd name="connsiteY0" fmla="*/ 0 h 3641508"/>
                <a:gd name="connsiteX1" fmla="*/ 55015 w 2342062"/>
                <a:gd name="connsiteY1" fmla="*/ 808498 h 3641508"/>
                <a:gd name="connsiteX2" fmla="*/ 36163 w 2342062"/>
                <a:gd name="connsiteY2" fmla="*/ 3335975 h 3641508"/>
                <a:gd name="connsiteX3" fmla="*/ 534435 w 2342062"/>
                <a:gd name="connsiteY3" fmla="*/ 3638807 h 3641508"/>
                <a:gd name="connsiteX0" fmla="*/ 2345334 w 2345334"/>
                <a:gd name="connsiteY0" fmla="*/ 0 h 3641508"/>
                <a:gd name="connsiteX1" fmla="*/ 58287 w 2345334"/>
                <a:gd name="connsiteY1" fmla="*/ 808498 h 3641508"/>
                <a:gd name="connsiteX2" fmla="*/ 39435 w 2345334"/>
                <a:gd name="connsiteY2" fmla="*/ 3335975 h 3641508"/>
                <a:gd name="connsiteX3" fmla="*/ 537707 w 2345334"/>
                <a:gd name="connsiteY3" fmla="*/ 3638807 h 3641508"/>
                <a:gd name="connsiteX0" fmla="*/ 2338385 w 2338385"/>
                <a:gd name="connsiteY0" fmla="*/ 0 h 3641508"/>
                <a:gd name="connsiteX1" fmla="*/ 78633 w 2338385"/>
                <a:gd name="connsiteY1" fmla="*/ 902888 h 3641508"/>
                <a:gd name="connsiteX2" fmla="*/ 32486 w 2338385"/>
                <a:gd name="connsiteY2" fmla="*/ 3335975 h 3641508"/>
                <a:gd name="connsiteX3" fmla="*/ 530758 w 2338385"/>
                <a:gd name="connsiteY3" fmla="*/ 3638807 h 3641508"/>
                <a:gd name="connsiteX0" fmla="*/ 2338385 w 2338385"/>
                <a:gd name="connsiteY0" fmla="*/ 0 h 3641508"/>
                <a:gd name="connsiteX1" fmla="*/ 78633 w 2338385"/>
                <a:gd name="connsiteY1" fmla="*/ 902888 h 3641508"/>
                <a:gd name="connsiteX2" fmla="*/ 32486 w 2338385"/>
                <a:gd name="connsiteY2" fmla="*/ 3335975 h 3641508"/>
                <a:gd name="connsiteX3" fmla="*/ 530758 w 2338385"/>
                <a:gd name="connsiteY3" fmla="*/ 3638807 h 3641508"/>
                <a:gd name="connsiteX0" fmla="*/ 3790864 w 3790864"/>
                <a:gd name="connsiteY0" fmla="*/ 0 h 3493181"/>
                <a:gd name="connsiteX1" fmla="*/ 78633 w 3790864"/>
                <a:gd name="connsiteY1" fmla="*/ 754561 h 3493181"/>
                <a:gd name="connsiteX2" fmla="*/ 32486 w 3790864"/>
                <a:gd name="connsiteY2" fmla="*/ 3187648 h 3493181"/>
                <a:gd name="connsiteX3" fmla="*/ 530758 w 3790864"/>
                <a:gd name="connsiteY3" fmla="*/ 3490480 h 3493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0864" h="3493181">
                  <a:moveTo>
                    <a:pt x="3790864" y="0"/>
                  </a:moveTo>
                  <a:cubicBezTo>
                    <a:pt x="1756584" y="61650"/>
                    <a:pt x="158682" y="-164366"/>
                    <a:pt x="78633" y="754561"/>
                  </a:cubicBezTo>
                  <a:cubicBezTo>
                    <a:pt x="37845" y="1484276"/>
                    <a:pt x="-46297" y="2484890"/>
                    <a:pt x="32486" y="3187648"/>
                  </a:cubicBezTo>
                  <a:cubicBezTo>
                    <a:pt x="123970" y="3613701"/>
                    <a:pt x="484301" y="3459033"/>
                    <a:pt x="530758" y="3490480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/>
              <a:tailEnd type="triangle" w="lg" len="med"/>
            </a:ln>
            <a:effectLst>
              <a:outerShdw dist="17961" dir="2700000" algn="ctr" rotWithShape="0">
                <a:schemeClr val="bg1">
                  <a:lumMod val="75000"/>
                  <a:lumOff val="25000"/>
                </a:schemeClr>
              </a:outerShdw>
            </a:effectLst>
          </p:spPr>
          <p:txBody>
            <a:bodyPr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9351799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Executing a method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without </a:t>
            </a:r>
            <a:r>
              <a:rPr lang="en-US" sz="3200" dirty="0" smtClean="0"/>
              <a:t>parameters.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Executing a method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with </a:t>
            </a:r>
            <a:r>
              <a:rPr lang="en-US" sz="3200" dirty="0" smtClean="0"/>
              <a:t>parameters.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Methods: Parameters</a:t>
            </a:r>
            <a:endParaRPr lang="en-US" dirty="0"/>
          </a:p>
        </p:txBody>
      </p:sp>
      <p:pic>
        <p:nvPicPr>
          <p:cNvPr id="1026" name="Picture 2" descr="C:\Users\Bi0GaMe\Downloads\renovation-clipart-home-renovat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196898"/>
            <a:ext cx="2042474" cy="1981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5"/>
          <p:cNvSpPr txBox="1">
            <a:spLocks/>
          </p:cNvSpPr>
          <p:nvPr/>
        </p:nvSpPr>
        <p:spPr>
          <a:xfrm>
            <a:off x="794407" y="1752600"/>
            <a:ext cx="7285193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100" dirty="0" smtClean="0"/>
              <a:t>private static House </a:t>
            </a:r>
            <a:r>
              <a:rPr lang="en-US" sz="2100" dirty="0" err="1" smtClean="0"/>
              <a:t>buildHouse</a:t>
            </a:r>
            <a:r>
              <a:rPr lang="en-US" sz="2100" dirty="0" smtClean="0"/>
              <a:t>() {</a:t>
            </a:r>
          </a:p>
          <a:p>
            <a:pPr>
              <a:lnSpc>
                <a:spcPct val="110000"/>
              </a:lnSpc>
            </a:pPr>
            <a:r>
              <a:rPr lang="en-US" sz="2100" dirty="0" smtClean="0"/>
              <a:t>    House </a:t>
            </a:r>
            <a:r>
              <a:rPr lang="en-US" sz="2100" dirty="0" err="1" smtClean="0"/>
              <a:t>newHouse</a:t>
            </a:r>
            <a:r>
              <a:rPr lang="en-US" sz="2100" dirty="0" smtClean="0"/>
              <a:t> = </a:t>
            </a:r>
            <a:r>
              <a:rPr lang="en-US" sz="2100" dirty="0" err="1" smtClean="0"/>
              <a:t>Builder.buildSmallHouse</a:t>
            </a:r>
            <a:r>
              <a:rPr lang="en-US" sz="2100" dirty="0" smtClean="0"/>
              <a:t>();</a:t>
            </a:r>
          </a:p>
          <a:p>
            <a:pPr>
              <a:lnSpc>
                <a:spcPct val="110000"/>
              </a:lnSpc>
            </a:pPr>
            <a:r>
              <a:rPr lang="en-US" sz="2100" dirty="0" smtClean="0"/>
              <a:t>    return </a:t>
            </a:r>
            <a:r>
              <a:rPr lang="en-US" sz="2100" dirty="0" err="1" smtClean="0"/>
              <a:t>newHouse</a:t>
            </a:r>
            <a:r>
              <a:rPr lang="en-US" sz="2100" dirty="0" smtClean="0"/>
              <a:t>;</a:t>
            </a:r>
          </a:p>
          <a:p>
            <a:pPr>
              <a:lnSpc>
                <a:spcPct val="110000"/>
              </a:lnSpc>
            </a:pPr>
            <a:r>
              <a:rPr lang="en-US" sz="2100" dirty="0" smtClean="0"/>
              <a:t>}</a:t>
            </a:r>
            <a:endParaRPr lang="en-US" sz="2100" dirty="0"/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794407" y="4420910"/>
            <a:ext cx="7285193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100" dirty="0" smtClean="0"/>
              <a:t>private static House </a:t>
            </a:r>
            <a:r>
              <a:rPr lang="en-US" sz="2100" dirty="0" err="1" smtClean="0"/>
              <a:t>paintHouse</a:t>
            </a:r>
            <a:r>
              <a:rPr lang="en-US" sz="2100" dirty="0" smtClean="0"/>
              <a:t>(House h) {</a:t>
            </a:r>
          </a:p>
          <a:p>
            <a:pPr>
              <a:lnSpc>
                <a:spcPct val="110000"/>
              </a:lnSpc>
            </a:pPr>
            <a:r>
              <a:rPr lang="en-US" sz="2100" dirty="0" smtClean="0"/>
              <a:t>    House </a:t>
            </a:r>
            <a:r>
              <a:rPr lang="en-US" sz="2100" dirty="0" err="1" smtClean="0"/>
              <a:t>paintedHouse</a:t>
            </a:r>
            <a:r>
              <a:rPr lang="en-US" sz="2100" dirty="0" smtClean="0"/>
              <a:t>= </a:t>
            </a:r>
            <a:r>
              <a:rPr lang="en-US" sz="2100" dirty="0" err="1" smtClean="0"/>
              <a:t>Painter.paint</a:t>
            </a:r>
            <a:r>
              <a:rPr lang="en-US" sz="2100" dirty="0" smtClean="0"/>
              <a:t>(h;</a:t>
            </a:r>
          </a:p>
          <a:p>
            <a:pPr>
              <a:lnSpc>
                <a:spcPct val="110000"/>
              </a:lnSpc>
            </a:pPr>
            <a:r>
              <a:rPr lang="en-US" sz="2100" dirty="0" smtClean="0"/>
              <a:t>    return </a:t>
            </a:r>
            <a:r>
              <a:rPr lang="en-US" sz="2100" dirty="0" err="1"/>
              <a:t>paintedHouse</a:t>
            </a:r>
            <a:r>
              <a:rPr lang="en-US" sz="2100" dirty="0" smtClean="0"/>
              <a:t>;</a:t>
            </a:r>
          </a:p>
          <a:p>
            <a:pPr>
              <a:lnSpc>
                <a:spcPct val="110000"/>
              </a:lnSpc>
            </a:pPr>
            <a:r>
              <a:rPr lang="en-US" sz="2100" dirty="0" smtClean="0"/>
              <a:t>}</a:t>
            </a:r>
            <a:endParaRPr lang="en-US" sz="2100" dirty="0"/>
          </a:p>
        </p:txBody>
      </p:sp>
      <p:pic>
        <p:nvPicPr>
          <p:cNvPr id="1028" name="Picture 4" descr="C:\Users\Bi0GaMe\Downloads\house_painter_at_work_0521-1004-3015-3541_SMU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424" y="4052315"/>
            <a:ext cx="2381777" cy="2008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388295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Methods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overloading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Methods: Parameters Overloading</a:t>
            </a:r>
            <a:endParaRPr lang="en-US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790419" y="1642439"/>
            <a:ext cx="7285193" cy="49392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000" dirty="0" smtClean="0"/>
              <a:t>private static House </a:t>
            </a:r>
            <a:r>
              <a:rPr lang="en-US" sz="2000" dirty="0" err="1" smtClean="0"/>
              <a:t>buildHouse</a:t>
            </a:r>
            <a:r>
              <a:rPr lang="en-US" sz="2000" dirty="0" smtClean="0"/>
              <a:t>() {</a:t>
            </a:r>
          </a:p>
          <a:p>
            <a:pPr>
              <a:lnSpc>
                <a:spcPct val="110000"/>
              </a:lnSpc>
            </a:pPr>
            <a:r>
              <a:rPr lang="en-US" sz="2000" dirty="0" smtClean="0"/>
              <a:t>    House </a:t>
            </a:r>
            <a:r>
              <a:rPr lang="en-US" sz="2000" dirty="0" err="1" smtClean="0"/>
              <a:t>newHouse</a:t>
            </a:r>
            <a:r>
              <a:rPr lang="en-US" sz="2000" dirty="0" smtClean="0"/>
              <a:t> = </a:t>
            </a:r>
            <a:r>
              <a:rPr lang="en-US" sz="2000" dirty="0" err="1" smtClean="0"/>
              <a:t>Builder.buildSmallHouse</a:t>
            </a:r>
            <a:r>
              <a:rPr lang="en-US" sz="2000" dirty="0" smtClean="0"/>
              <a:t>();</a:t>
            </a:r>
          </a:p>
          <a:p>
            <a:pPr>
              <a:lnSpc>
                <a:spcPct val="110000"/>
              </a:lnSpc>
            </a:pPr>
            <a:r>
              <a:rPr lang="en-US" sz="2000" dirty="0" smtClean="0"/>
              <a:t>    return </a:t>
            </a:r>
            <a:r>
              <a:rPr lang="en-US" sz="2000" dirty="0" err="1" smtClean="0"/>
              <a:t>newHouse</a:t>
            </a:r>
            <a:r>
              <a:rPr lang="en-US" sz="2000" dirty="0" smtClean="0"/>
              <a:t>;</a:t>
            </a:r>
          </a:p>
          <a:p>
            <a:pPr>
              <a:lnSpc>
                <a:spcPct val="110000"/>
              </a:lnSpc>
            </a:pPr>
            <a:r>
              <a:rPr lang="en-US" sz="2000" dirty="0" smtClean="0"/>
              <a:t>}</a:t>
            </a:r>
            <a:endParaRPr lang="bg-BG" sz="2000" dirty="0" smtClean="0"/>
          </a:p>
          <a:p>
            <a:pPr>
              <a:lnSpc>
                <a:spcPct val="110000"/>
              </a:lnSpc>
            </a:pPr>
            <a:endParaRPr lang="bg-BG" sz="2000" dirty="0"/>
          </a:p>
          <a:p>
            <a:pPr>
              <a:lnSpc>
                <a:spcPct val="110000"/>
              </a:lnSpc>
            </a:pPr>
            <a:r>
              <a:rPr lang="en-US" sz="2000" dirty="0"/>
              <a:t>private static House </a:t>
            </a:r>
            <a:r>
              <a:rPr lang="en-US" sz="2000" dirty="0" err="1" smtClean="0"/>
              <a:t>buildHouse</a:t>
            </a:r>
            <a:r>
              <a:rPr lang="en-US" sz="2000" dirty="0" smtClean="0"/>
              <a:t>(Concrete c) </a:t>
            </a:r>
            <a:r>
              <a:rPr lang="en-US" sz="2000" dirty="0"/>
              <a:t>{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    House </a:t>
            </a:r>
            <a:r>
              <a:rPr lang="en-US" sz="2000" dirty="0" err="1"/>
              <a:t>newHouse</a:t>
            </a:r>
            <a:r>
              <a:rPr lang="en-US" sz="2000" dirty="0"/>
              <a:t> = </a:t>
            </a:r>
            <a:r>
              <a:rPr lang="en-US" sz="2000" dirty="0" err="1" smtClean="0"/>
              <a:t>Builder.buildHouseWith</a:t>
            </a:r>
            <a:r>
              <a:rPr lang="en-US" sz="2000" dirty="0" smtClean="0"/>
              <a:t>(c);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/>
              <a:t>    return </a:t>
            </a:r>
            <a:r>
              <a:rPr lang="en-US" sz="2000" dirty="0" err="1"/>
              <a:t>newHouse</a:t>
            </a:r>
            <a:r>
              <a:rPr lang="en-US" sz="2000" dirty="0"/>
              <a:t>;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}</a:t>
            </a:r>
            <a:endParaRPr lang="bg-BG" sz="2000" dirty="0"/>
          </a:p>
          <a:p>
            <a:pPr>
              <a:lnSpc>
                <a:spcPct val="110000"/>
              </a:lnSpc>
            </a:pPr>
            <a:endParaRPr lang="bg-BG" sz="2000" dirty="0" smtClean="0"/>
          </a:p>
          <a:p>
            <a:pPr>
              <a:lnSpc>
                <a:spcPct val="110000"/>
              </a:lnSpc>
            </a:pPr>
            <a:r>
              <a:rPr lang="en-US" sz="2000" dirty="0"/>
              <a:t>private static House </a:t>
            </a:r>
            <a:r>
              <a:rPr lang="en-US" sz="2000" dirty="0" err="1" smtClean="0"/>
              <a:t>buildHouse</a:t>
            </a:r>
            <a:r>
              <a:rPr lang="en-US" sz="2000" dirty="0" smtClean="0"/>
              <a:t>(Bricks b) </a:t>
            </a:r>
            <a:r>
              <a:rPr lang="en-US" sz="2000" dirty="0"/>
              <a:t>{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 House </a:t>
            </a:r>
            <a:r>
              <a:rPr lang="en-US" sz="2000" dirty="0" err="1"/>
              <a:t>newHouse</a:t>
            </a:r>
            <a:r>
              <a:rPr lang="en-US" sz="2000" dirty="0"/>
              <a:t> = </a:t>
            </a:r>
            <a:r>
              <a:rPr lang="en-US" sz="2000" dirty="0" err="1" smtClean="0"/>
              <a:t>Builder.buildHouseWith</a:t>
            </a:r>
            <a:r>
              <a:rPr lang="en-US" sz="2000" dirty="0" smtClean="0"/>
              <a:t>(b);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/>
              <a:t>    return </a:t>
            </a:r>
            <a:r>
              <a:rPr lang="en-US" sz="2000" dirty="0" err="1"/>
              <a:t>newHouse</a:t>
            </a:r>
            <a:r>
              <a:rPr lang="en-US" sz="2000" dirty="0"/>
              <a:t>;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}</a:t>
            </a:r>
            <a:endParaRPr lang="bg-BG" sz="2000" dirty="0"/>
          </a:p>
        </p:txBody>
      </p:sp>
      <p:pic>
        <p:nvPicPr>
          <p:cNvPr id="1030" name="Picture 6" descr="C:\Users\Bi0GaMe\Downloads\building-materials-clipar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61412" y="2209800"/>
            <a:ext cx="2625842" cy="31272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8174943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 dirty="0" smtClean="0"/>
              <a:t> methods.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Returning value </a:t>
            </a:r>
            <a:r>
              <a:rPr lang="en-US" dirty="0" smtClean="0"/>
              <a:t>methods.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Methods: Returning Value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4407" y="1752600"/>
            <a:ext cx="8119405" cy="1572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000" dirty="0" smtClean="0"/>
              <a:t>private static void </a:t>
            </a:r>
            <a:r>
              <a:rPr lang="en-US" sz="2000" dirty="0" err="1" smtClean="0"/>
              <a:t>logStatus</a:t>
            </a:r>
            <a:r>
              <a:rPr lang="en-US" sz="2000" dirty="0" smtClean="0"/>
              <a:t>(String status) {</a:t>
            </a:r>
          </a:p>
          <a:p>
            <a:pPr>
              <a:lnSpc>
                <a:spcPct val="110000"/>
              </a:lnSpc>
            </a:pPr>
            <a:r>
              <a:rPr lang="en-US" sz="2000" dirty="0" smtClean="0"/>
              <a:t>    Logger log = new Logger();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    </a:t>
            </a:r>
            <a:r>
              <a:rPr lang="en-US" sz="2000" dirty="0" err="1"/>
              <a:t>log.newLine</a:t>
            </a:r>
            <a:r>
              <a:rPr lang="en-US" sz="2000" dirty="0"/>
              <a:t>(status);</a:t>
            </a:r>
            <a:endParaRPr lang="en-US" sz="2000" dirty="0" smtClean="0"/>
          </a:p>
          <a:p>
            <a:pPr>
              <a:lnSpc>
                <a:spcPct val="110000"/>
              </a:lnSpc>
            </a:pPr>
            <a:r>
              <a:rPr lang="en-US" sz="2000" dirty="0" smtClean="0"/>
              <a:t>}</a:t>
            </a:r>
            <a:endParaRPr lang="en-US" sz="2000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94407" y="4572000"/>
            <a:ext cx="8119405" cy="1572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000" dirty="0" smtClean="0"/>
              <a:t>private static Product </a:t>
            </a:r>
            <a:r>
              <a:rPr lang="en-US" sz="2000" dirty="0" err="1" smtClean="0"/>
              <a:t>createProduct</a:t>
            </a:r>
            <a:r>
              <a:rPr lang="en-US" sz="2000" dirty="0" smtClean="0"/>
              <a:t>(</a:t>
            </a:r>
            <a:r>
              <a:rPr lang="en-US" sz="2000" dirty="0" err="1" smtClean="0"/>
              <a:t>RawMaterial</a:t>
            </a:r>
            <a:r>
              <a:rPr lang="en-US" sz="2000" dirty="0" smtClean="0"/>
              <a:t> mat) {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 </a:t>
            </a:r>
            <a:r>
              <a:rPr lang="en-US" sz="2000" dirty="0" smtClean="0"/>
              <a:t>   Product </a:t>
            </a:r>
            <a:r>
              <a:rPr lang="en-US" sz="2000" dirty="0" err="1" smtClean="0"/>
              <a:t>newProduct</a:t>
            </a:r>
            <a:r>
              <a:rPr lang="en-US" sz="2000" dirty="0" smtClean="0"/>
              <a:t> = </a:t>
            </a:r>
            <a:r>
              <a:rPr lang="en-US" sz="2000" dirty="0" err="1" smtClean="0"/>
              <a:t>ProductCreator.createFrom</a:t>
            </a:r>
            <a:r>
              <a:rPr lang="en-US" sz="2000" dirty="0" smtClean="0"/>
              <a:t>(mat);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 </a:t>
            </a:r>
            <a:r>
              <a:rPr lang="en-US" sz="2000" dirty="0" smtClean="0"/>
              <a:t>   return </a:t>
            </a:r>
            <a:r>
              <a:rPr lang="en-US" sz="2000" dirty="0" err="1" smtClean="0"/>
              <a:t>newProduct</a:t>
            </a:r>
            <a:r>
              <a:rPr lang="en-US" sz="2000" dirty="0" smtClean="0"/>
              <a:t>;</a:t>
            </a:r>
          </a:p>
          <a:p>
            <a:pPr>
              <a:lnSpc>
                <a:spcPct val="110000"/>
              </a:lnSpc>
            </a:pPr>
            <a:r>
              <a:rPr lang="en-US" sz="2000" dirty="0" smtClean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20120768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with Parameters and Return Value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379722"/>
            <a:ext cx="10943998" cy="48686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300" dirty="0" smtClean="0"/>
              <a:t>static double calcTriangleArea(double width, double height) {</a:t>
            </a:r>
          </a:p>
          <a:p>
            <a:pPr>
              <a:lnSpc>
                <a:spcPct val="110000"/>
              </a:lnSpc>
            </a:pPr>
            <a:r>
              <a:rPr lang="en-US" sz="2300" dirty="0" smtClean="0"/>
              <a:t>  </a:t>
            </a:r>
            <a:r>
              <a:rPr lang="en-US" sz="2300" dirty="0" smtClean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300" dirty="0" smtClean="0"/>
              <a:t> width * height / 2;</a:t>
            </a:r>
          </a:p>
          <a:p>
            <a:pPr>
              <a:lnSpc>
                <a:spcPct val="110000"/>
              </a:lnSpc>
            </a:pPr>
            <a:r>
              <a:rPr lang="en-US" sz="2300" dirty="0" smtClean="0"/>
              <a:t>}</a:t>
            </a:r>
          </a:p>
          <a:p>
            <a:pPr>
              <a:lnSpc>
                <a:spcPct val="110000"/>
              </a:lnSpc>
            </a:pPr>
            <a:endParaRPr lang="en-US" sz="2300" dirty="0" smtClean="0"/>
          </a:p>
          <a:p>
            <a:pPr>
              <a:lnSpc>
                <a:spcPct val="110000"/>
              </a:lnSpc>
            </a:pPr>
            <a:r>
              <a:rPr lang="en-US" sz="2300" dirty="0" smtClean="0"/>
              <a:t>public static void main(String[] args) {</a:t>
            </a:r>
          </a:p>
          <a:p>
            <a:pPr>
              <a:lnSpc>
                <a:spcPct val="110000"/>
              </a:lnSpc>
            </a:pPr>
            <a:r>
              <a:rPr lang="en-US" sz="2300" dirty="0" smtClean="0"/>
              <a:t>  Scanner input = new Scanner(System.in);</a:t>
            </a:r>
          </a:p>
          <a:p>
            <a:pPr>
              <a:lnSpc>
                <a:spcPct val="110000"/>
              </a:lnSpc>
            </a:pPr>
            <a:r>
              <a:rPr lang="en-US" sz="2300" dirty="0" smtClean="0"/>
              <a:t>  System.out.print("Enter triangle width: ");</a:t>
            </a:r>
          </a:p>
          <a:p>
            <a:pPr>
              <a:lnSpc>
                <a:spcPct val="110000"/>
              </a:lnSpc>
            </a:pPr>
            <a:r>
              <a:rPr lang="en-US" sz="2300" dirty="0" smtClean="0"/>
              <a:t>  double width = input.nextDouble();</a:t>
            </a:r>
          </a:p>
          <a:p>
            <a:pPr>
              <a:lnSpc>
                <a:spcPct val="110000"/>
              </a:lnSpc>
            </a:pPr>
            <a:r>
              <a:rPr lang="en-US" sz="2300" dirty="0" smtClean="0"/>
              <a:t>  System.out.print("Enter triangle height: ");</a:t>
            </a:r>
          </a:p>
          <a:p>
            <a:pPr>
              <a:lnSpc>
                <a:spcPct val="110000"/>
              </a:lnSpc>
            </a:pPr>
            <a:r>
              <a:rPr lang="en-US" sz="2300" dirty="0" smtClean="0"/>
              <a:t>  double height = input.nextDouble();</a:t>
            </a:r>
          </a:p>
          <a:p>
            <a:pPr>
              <a:lnSpc>
                <a:spcPct val="110000"/>
              </a:lnSpc>
            </a:pPr>
            <a:r>
              <a:rPr lang="en-US" sz="2300" dirty="0" smtClean="0"/>
              <a:t>  System.out.println("Area = " + </a:t>
            </a:r>
            <a:r>
              <a:rPr lang="en-US" sz="2300" dirty="0" smtClean="0">
                <a:solidFill>
                  <a:schemeClr val="tx2">
                    <a:lumMod val="75000"/>
                  </a:schemeClr>
                </a:solidFill>
              </a:rPr>
              <a:t>calcTriangleArea</a:t>
            </a:r>
            <a:r>
              <a:rPr lang="en-US" sz="2300" dirty="0" smtClean="0"/>
              <a:t>(width, height));</a:t>
            </a:r>
          </a:p>
          <a:p>
            <a:pPr>
              <a:lnSpc>
                <a:spcPct val="110000"/>
              </a:lnSpc>
            </a:pPr>
            <a:r>
              <a:rPr lang="en-US" sz="2300" dirty="0" smtClean="0"/>
              <a:t>}</a:t>
            </a:r>
            <a:endParaRPr lang="en-US" sz="2300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13612" y="2209800"/>
            <a:ext cx="3962400" cy="1055608"/>
          </a:xfrm>
          <a:prstGeom prst="wedgeRoundRectCallout">
            <a:avLst>
              <a:gd name="adj1" fmla="val -101828"/>
              <a:gd name="adj2" fmla="val -8669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Method names in Java should be in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camelCase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003107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Type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sz="3000" dirty="0" smtClean="0"/>
              <a:t>Does not return a value directly by itself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marL="377887" lvl="1" indent="0">
              <a:buNone/>
            </a:pPr>
            <a:endParaRPr lang="en-US" sz="2400" dirty="0" smtClean="0"/>
          </a:p>
          <a:p>
            <a:r>
              <a:rPr lang="en-US" sz="3200" dirty="0" smtClean="0"/>
              <a:t>Other types</a:t>
            </a:r>
          </a:p>
          <a:p>
            <a:pPr lvl="1"/>
            <a:r>
              <a:rPr lang="en-US" sz="2800" dirty="0" smtClean="0"/>
              <a:t>Return values, based on the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return type</a:t>
            </a:r>
            <a:r>
              <a:rPr lang="en-US" sz="2800" dirty="0" smtClean="0"/>
              <a:t> of the method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Return Types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2814" y="2284584"/>
            <a:ext cx="10363198" cy="1572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 smtClean="0"/>
              <a:t>static void addOne(int n) {</a:t>
            </a:r>
          </a:p>
          <a:p>
            <a:r>
              <a:rPr lang="en-US" sz="2200" dirty="0" smtClean="0"/>
              <a:t>    n += 1;</a:t>
            </a:r>
          </a:p>
          <a:p>
            <a:r>
              <a:rPr lang="en-US" sz="2200" dirty="0" smtClean="0"/>
              <a:t>    System.out.println(n);</a:t>
            </a:r>
          </a:p>
          <a:p>
            <a:r>
              <a:rPr lang="en-US" sz="2200" dirty="0" smtClean="0"/>
              <a:t>}</a:t>
            </a:r>
            <a:endParaRPr lang="en-US" sz="2200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912812" y="5259361"/>
            <a:ext cx="10363198" cy="12337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 smtClean="0"/>
              <a:t>static int plusOne(int n) {</a:t>
            </a:r>
          </a:p>
          <a:p>
            <a:r>
              <a:rPr lang="en-US" sz="2200" dirty="0" smtClean="0"/>
              <a:t>    return n + 1;</a:t>
            </a:r>
          </a:p>
          <a:p>
            <a:r>
              <a:rPr lang="en-US" sz="2200" dirty="0" smtClean="0"/>
              <a:t>}</a:t>
            </a:r>
            <a:endParaRPr lang="en-US" sz="2200" dirty="0"/>
          </a:p>
        </p:txBody>
      </p:sp>
    </p:spTree>
    <p:extLst>
      <p:ext uri="{BB962C8B-B14F-4D97-AF65-F5344CB8AC3E}">
        <p14:creationId xmlns="" xmlns:p14="http://schemas.microsoft.com/office/powerpoint/2010/main" val="25705192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1219200"/>
            <a:ext cx="8822584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22412" y="2131144"/>
            <a:ext cx="8822584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2" y="3295380"/>
            <a:ext cx="5513913" cy="292241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3" y="3295380"/>
            <a:ext cx="4800599" cy="2922414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="" xmlns:p14="http://schemas.microsoft.com/office/powerpoint/2010/main" val="277086323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Java supports limited set of primitive</a:t>
            </a:r>
            <a:br>
              <a:rPr lang="en-US" sz="3200" dirty="0" smtClean="0"/>
            </a:br>
            <a:r>
              <a:rPr lang="en-US" sz="3200" dirty="0" smtClean="0"/>
              <a:t>data types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 smtClean="0"/>
              <a:t>Java supports the classical operators,</a:t>
            </a:r>
            <a:br>
              <a:rPr lang="en-US" sz="3200" dirty="0" smtClean="0"/>
            </a:br>
            <a:r>
              <a:rPr lang="en-US" sz="3200" dirty="0" smtClean="0"/>
              <a:t>expressions and statements</a:t>
            </a:r>
            <a:endParaRPr lang="en-US" dirty="0" smtClean="0"/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Scanner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System.out.printf()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provide formatted input / output</a:t>
            </a:r>
          </a:p>
          <a:p>
            <a:r>
              <a:rPr lang="en-US" dirty="0" smtClean="0"/>
              <a:t>Java supports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switch-case</a:t>
            </a:r>
          </a:p>
          <a:p>
            <a:r>
              <a:rPr lang="en-US" sz="3600" dirty="0"/>
              <a:t>Java supports the classical loop constructs</a:t>
            </a:r>
          </a:p>
          <a:p>
            <a:r>
              <a:rPr lang="en-US" sz="3600" dirty="0"/>
              <a:t>Java support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methods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8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51812" y="18288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1276">
            <a:off x="6913471" y="586136"/>
            <a:ext cx="1750148" cy="16452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Java Syntax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smtClean="0">
                <a:hlinkClick r:id="rId15"/>
              </a:rPr>
              <a:t>https://softuni.bg/courses/java-basics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2889615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1676400"/>
            <a:ext cx="8229600" cy="820600"/>
          </a:xfrm>
        </p:spPr>
        <p:txBody>
          <a:bodyPr/>
          <a:lstStyle/>
          <a:p>
            <a:r>
              <a:rPr lang="en-US" dirty="0" smtClean="0"/>
              <a:t>Integer Types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979612" y="2631280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9634" name="Picture 2" descr="http://rds.yahoo.com/_ylt=A0WTefVhfApLJGoAK7yjzbkF/SIG=1281pab8j/EXP=1259064801/**http%3A/www.gridagents.com/images/accent-red-wave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3657599"/>
            <a:ext cx="3393664" cy="2435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6"/>
          <p:cNvGrpSpPr/>
          <p:nvPr/>
        </p:nvGrpSpPr>
        <p:grpSpPr>
          <a:xfrm>
            <a:off x="1293812" y="3846024"/>
            <a:ext cx="3035289" cy="2059137"/>
            <a:chOff x="8147336" y="900946"/>
            <a:chExt cx="2347441" cy="1722832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8" name="TextBox 7"/>
            <p:cNvSpPr txBox="1"/>
            <p:nvPr/>
          </p:nvSpPr>
          <p:spPr>
            <a:xfrm rot="258692">
              <a:off x="8147336" y="900946"/>
              <a:ext cx="809250" cy="849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85115">
              <a:off x="8151411" y="1956702"/>
              <a:ext cx="925091" cy="643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162000">
              <a:off x="9403561" y="1980005"/>
              <a:ext cx="1091216" cy="643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1351847">
              <a:off x="9251147" y="1287936"/>
              <a:ext cx="802753" cy="540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7" name="Picture 4" descr="http://clipartist.info/RSS/openclipart.org/2011/July/15-Friday/binary_file_icon-1331px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66038" y="3775031"/>
            <a:ext cx="1842774" cy="21714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3212479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</a:t>
            </a:r>
            <a:r>
              <a:rPr lang="en-US" sz="2000" dirty="0" smtClean="0">
                <a:hlinkClick r:id="rId4"/>
              </a:rPr>
              <a:t>with Java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Basics</a:t>
            </a:r>
            <a:r>
              <a:rPr lang="en-US" sz="2000" dirty="0" smtClean="0"/>
              <a:t>" course by </a:t>
            </a:r>
            <a:r>
              <a:rPr lang="en-US" sz="2000" noProof="1" smtClean="0"/>
              <a:t>Software University </a:t>
            </a:r>
            <a:r>
              <a:rPr lang="en-US" sz="2000" dirty="0" smtClean="0"/>
              <a:t>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5401108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103188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1039813"/>
            <a:ext cx="9434513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898453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32-bits</a:t>
            </a:r>
            <a:r>
              <a:rPr lang="en-US" dirty="0"/>
              <a:t>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64-bits</a:t>
            </a:r>
            <a:r>
              <a:rPr lang="en-US" dirty="0"/>
              <a:t>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Types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875553">
            <a:off x="9285009" y="3122575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609012" y="44958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="" xmlns:p14="http://schemas.microsoft.com/office/powerpoint/2010/main" val="30294073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3903</Words>
  <Application>Microsoft Office PowerPoint</Application>
  <PresentationFormat>Custom</PresentationFormat>
  <Paragraphs>833</Paragraphs>
  <Slides>81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83" baseType="lpstr">
      <vt:lpstr>SoftUni 16x9</vt:lpstr>
      <vt:lpstr>1_SoftUni 16x9</vt:lpstr>
      <vt:lpstr>Java Syntax</vt:lpstr>
      <vt:lpstr>Table of Contents</vt:lpstr>
      <vt:lpstr>Primitive Data Types in Java</vt:lpstr>
      <vt:lpstr>How Computing Works?</vt:lpstr>
      <vt:lpstr>What Is a Data Type?</vt:lpstr>
      <vt:lpstr>Data Type Characteristics</vt:lpstr>
      <vt:lpstr>Integer Types</vt:lpstr>
      <vt:lpstr>Integer Types</vt:lpstr>
      <vt:lpstr>Floating-Point Types</vt:lpstr>
      <vt:lpstr>Floating-Point Types – Examples</vt:lpstr>
      <vt:lpstr>BigDecimal</vt:lpstr>
      <vt:lpstr>Floating-Point and BigDecimal Types</vt:lpstr>
      <vt:lpstr>Other Primitive Data Types</vt:lpstr>
      <vt:lpstr>Boolean and Character Types</vt:lpstr>
      <vt:lpstr>The String Data Type</vt:lpstr>
      <vt:lpstr>Saying Hello – Example</vt:lpstr>
      <vt:lpstr>String Type</vt:lpstr>
      <vt:lpstr>The Object Type</vt:lpstr>
      <vt:lpstr>Objects</vt:lpstr>
      <vt:lpstr>Variables, Identifiers, Literals</vt:lpstr>
      <vt:lpstr>Declaring Variables</vt:lpstr>
      <vt:lpstr>Variable Scope</vt:lpstr>
      <vt:lpstr>Identifiers</vt:lpstr>
      <vt:lpstr>Literals in Java</vt:lpstr>
      <vt:lpstr>Nullable Types: Integer, Long, Boolean, …</vt:lpstr>
      <vt:lpstr>Operators and Expressions in Java</vt:lpstr>
      <vt:lpstr>What is an Operator?</vt:lpstr>
      <vt:lpstr>Operators in Java</vt:lpstr>
      <vt:lpstr>Operators Precedence</vt:lpstr>
      <vt:lpstr>Operators Precedence (2)</vt:lpstr>
      <vt:lpstr>Expressions</vt:lpstr>
      <vt:lpstr>Operators and Expressions – Examples</vt:lpstr>
      <vt:lpstr>Operators and Expressions – Examples (2)</vt:lpstr>
      <vt:lpstr>Operators and Expressions – Examples (3)</vt:lpstr>
      <vt:lpstr>Operators</vt:lpstr>
      <vt:lpstr>Type Conversion</vt:lpstr>
      <vt:lpstr>Type Conversions</vt:lpstr>
      <vt:lpstr>Console Input and Output</vt:lpstr>
      <vt:lpstr>Reading from the Console</vt:lpstr>
      <vt:lpstr>Reading from the Console (2)</vt:lpstr>
      <vt:lpstr>Reading from the Console</vt:lpstr>
      <vt:lpstr>Printing to the Console</vt:lpstr>
      <vt:lpstr>Formatted Printing</vt:lpstr>
      <vt:lpstr>Formatted Printing (2)</vt:lpstr>
      <vt:lpstr>Printing to the Console</vt:lpstr>
      <vt:lpstr>Regional Settings</vt:lpstr>
      <vt:lpstr>Locale</vt:lpstr>
      <vt:lpstr>Locale-Specific Input and Output</vt:lpstr>
      <vt:lpstr>Regional Settings</vt:lpstr>
      <vt:lpstr>if and if-else</vt:lpstr>
      <vt:lpstr>Conditional Statements: if-else</vt:lpstr>
      <vt:lpstr>if and if-else</vt:lpstr>
      <vt:lpstr>switch-case</vt:lpstr>
      <vt:lpstr>Conditional Statements: switch-case</vt:lpstr>
      <vt:lpstr>switch-case</vt:lpstr>
      <vt:lpstr>Loops</vt:lpstr>
      <vt:lpstr>Loop: Definition</vt:lpstr>
      <vt:lpstr>While Loop</vt:lpstr>
      <vt:lpstr>While Loop – Example: Numbers 0…9 </vt:lpstr>
      <vt:lpstr>Do-While Loop</vt:lpstr>
      <vt:lpstr>Product of Numbers [N..M] – Example</vt:lpstr>
      <vt:lpstr>For Loops</vt:lpstr>
      <vt:lpstr>For Loop – Examples</vt:lpstr>
      <vt:lpstr>Using the continue Operator</vt:lpstr>
      <vt:lpstr>Using the break Operator</vt:lpstr>
      <vt:lpstr>For-Each Loop</vt:lpstr>
      <vt:lpstr>For-Each Loop – Example</vt:lpstr>
      <vt:lpstr>Nested Loops</vt:lpstr>
      <vt:lpstr>Loops</vt:lpstr>
      <vt:lpstr>Methods</vt:lpstr>
      <vt:lpstr>Methods: Defining and Invoking</vt:lpstr>
      <vt:lpstr>Methods: Parameters</vt:lpstr>
      <vt:lpstr>Methods: Parameters Overloading</vt:lpstr>
      <vt:lpstr>Methods: Returning Value</vt:lpstr>
      <vt:lpstr>Methods with Parameters and Return Value</vt:lpstr>
      <vt:lpstr>Method Return Types</vt:lpstr>
      <vt:lpstr>Methods</vt:lpstr>
      <vt:lpstr>Summary</vt:lpstr>
      <vt:lpstr>Java Syntax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Syntax</dc:title>
  <dc:creator/>
  <cp:keywords>Java, SoftUni, Software University, programming, course</cp:keywords>
  <cp:lastModifiedBy/>
  <cp:revision>1</cp:revision>
  <dcterms:created xsi:type="dcterms:W3CDTF">2014-01-02T17:00:34Z</dcterms:created>
  <dcterms:modified xsi:type="dcterms:W3CDTF">2016-03-14T12:18:23Z</dcterms:modified>
  <cp:category>programming,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